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9398" y="245363"/>
            <a:ext cx="911320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079" y="245363"/>
            <a:ext cx="11173841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258" y="1392428"/>
            <a:ext cx="4888230" cy="1699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3.pn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3.pn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3.pn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3.pn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3.png"/><Relationship Id="rId5" Type="http://schemas.openxmlformats.org/officeDocument/2006/relationships/image" Target="../media/image28.jpg"/><Relationship Id="rId15" Type="http://schemas.openxmlformats.org/officeDocument/2006/relationships/image" Target="../media/image37.pn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3.png"/><Relationship Id="rId5" Type="http://schemas.openxmlformats.org/officeDocument/2006/relationships/image" Target="../media/image28.jpg"/><Relationship Id="rId15" Type="http://schemas.openxmlformats.org/officeDocument/2006/relationships/image" Target="../media/image37.pn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33.png"/><Relationship Id="rId5" Type="http://schemas.openxmlformats.org/officeDocument/2006/relationships/image" Target="../media/image28.jpg"/><Relationship Id="rId15" Type="http://schemas.openxmlformats.org/officeDocument/2006/relationships/image" Target="../media/image37.pn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079" y="245363"/>
            <a:ext cx="1117384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30" dirty="0"/>
              <a:t> </a:t>
            </a:r>
            <a:r>
              <a:rPr lang="en-US" spc="-10" dirty="0" smtClean="0"/>
              <a:t>Analysis</a:t>
            </a:r>
            <a:br>
              <a:rPr lang="en-US" spc="-10" dirty="0" smtClean="0"/>
            </a:br>
            <a:r>
              <a:rPr lang="en-US" spc="-10" dirty="0" err="1" smtClean="0"/>
              <a:t>Sem</a:t>
            </a:r>
            <a:r>
              <a:rPr lang="en-US" spc="-10" dirty="0" smtClean="0"/>
              <a:t> 1  AY 2024-2025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3225" y="1971473"/>
            <a:ext cx="5750403" cy="294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90" dirty="0"/>
              <a:t> </a:t>
            </a:r>
            <a:r>
              <a:rPr dirty="0"/>
              <a:t>types</a:t>
            </a:r>
            <a:r>
              <a:rPr spc="-9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image</a:t>
            </a:r>
            <a:r>
              <a:rPr spc="-95" dirty="0"/>
              <a:t> </a:t>
            </a:r>
            <a:r>
              <a:rPr spc="-25" dirty="0"/>
              <a:t>transformations</a:t>
            </a:r>
            <a:r>
              <a:rPr spc="-90" dirty="0"/>
              <a:t> </a:t>
            </a:r>
            <a:r>
              <a:rPr dirty="0"/>
              <a:t>can</a:t>
            </a:r>
            <a:r>
              <a:rPr spc="-95" dirty="0"/>
              <a:t> </a:t>
            </a:r>
            <a:r>
              <a:rPr dirty="0"/>
              <a:t>we</a:t>
            </a:r>
            <a:r>
              <a:rPr spc="-95" dirty="0"/>
              <a:t> </a:t>
            </a:r>
            <a:r>
              <a:rPr spc="-25" dirty="0"/>
              <a:t>do?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442" y="1383826"/>
            <a:ext cx="2778125" cy="1854835"/>
            <a:chOff x="1920442" y="1383826"/>
            <a:chExt cx="2778125" cy="1854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141" y="1396526"/>
              <a:ext cx="2048433" cy="18289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26792" y="1390176"/>
              <a:ext cx="2765425" cy="1842135"/>
            </a:xfrm>
            <a:custGeom>
              <a:avLst/>
              <a:gdLst/>
              <a:ahLst/>
              <a:cxnLst/>
              <a:rect l="l" t="t" r="r" b="b"/>
              <a:pathLst>
                <a:path w="2765425" h="1842135">
                  <a:moveTo>
                    <a:pt x="0" y="0"/>
                  </a:moveTo>
                  <a:lnTo>
                    <a:pt x="2765283" y="0"/>
                  </a:lnTo>
                  <a:lnTo>
                    <a:pt x="2765283" y="1841658"/>
                  </a:lnTo>
                  <a:lnTo>
                    <a:pt x="0" y="18416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20442" y="4361906"/>
            <a:ext cx="2780030" cy="1854200"/>
            <a:chOff x="1920442" y="4361906"/>
            <a:chExt cx="2780030" cy="1854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141" y="4374606"/>
              <a:ext cx="2754215" cy="18287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26792" y="4368256"/>
              <a:ext cx="2767330" cy="1841500"/>
            </a:xfrm>
            <a:custGeom>
              <a:avLst/>
              <a:gdLst/>
              <a:ahLst/>
              <a:cxnLst/>
              <a:rect l="l" t="t" r="r" b="b"/>
              <a:pathLst>
                <a:path w="2767329" h="1841500">
                  <a:moveTo>
                    <a:pt x="0" y="0"/>
                  </a:moveTo>
                  <a:lnTo>
                    <a:pt x="2766916" y="0"/>
                  </a:lnTo>
                  <a:lnTo>
                    <a:pt x="2766916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75212" y="6348476"/>
            <a:ext cx="406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range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26012" y="3370158"/>
            <a:ext cx="171450" cy="860425"/>
          </a:xfrm>
          <a:custGeom>
            <a:avLst/>
            <a:gdLst/>
            <a:ahLst/>
            <a:cxnLst/>
            <a:rect l="l" t="t" r="r" b="b"/>
            <a:pathLst>
              <a:path w="171450" h="860425">
                <a:moveTo>
                  <a:pt x="16458" y="688856"/>
                </a:moveTo>
                <a:lnTo>
                  <a:pt x="9298" y="691299"/>
                </a:lnTo>
                <a:lnTo>
                  <a:pt x="3648" y="696328"/>
                </a:lnTo>
                <a:lnTo>
                  <a:pt x="475" y="702905"/>
                </a:lnTo>
                <a:lnTo>
                  <a:pt x="0" y="710193"/>
                </a:lnTo>
                <a:lnTo>
                  <a:pt x="2443" y="717353"/>
                </a:lnTo>
                <a:lnTo>
                  <a:pt x="85572" y="859861"/>
                </a:lnTo>
                <a:lnTo>
                  <a:pt x="107626" y="822054"/>
                </a:lnTo>
                <a:lnTo>
                  <a:pt x="66522" y="822054"/>
                </a:lnTo>
                <a:lnTo>
                  <a:pt x="66522" y="751589"/>
                </a:lnTo>
                <a:lnTo>
                  <a:pt x="35352" y="698155"/>
                </a:lnTo>
                <a:lnTo>
                  <a:pt x="30323" y="692504"/>
                </a:lnTo>
                <a:lnTo>
                  <a:pt x="23745" y="689331"/>
                </a:lnTo>
                <a:lnTo>
                  <a:pt x="16458" y="688856"/>
                </a:lnTo>
                <a:close/>
              </a:path>
              <a:path w="171450" h="860425">
                <a:moveTo>
                  <a:pt x="66522" y="751589"/>
                </a:moveTo>
                <a:lnTo>
                  <a:pt x="66522" y="822054"/>
                </a:lnTo>
                <a:lnTo>
                  <a:pt x="104622" y="822054"/>
                </a:lnTo>
                <a:lnTo>
                  <a:pt x="104622" y="812455"/>
                </a:lnTo>
                <a:lnTo>
                  <a:pt x="69118" y="812455"/>
                </a:lnTo>
                <a:lnTo>
                  <a:pt x="85572" y="784247"/>
                </a:lnTo>
                <a:lnTo>
                  <a:pt x="66522" y="751589"/>
                </a:lnTo>
                <a:close/>
              </a:path>
              <a:path w="171450" h="860425">
                <a:moveTo>
                  <a:pt x="154687" y="688856"/>
                </a:moveTo>
                <a:lnTo>
                  <a:pt x="104623" y="751589"/>
                </a:lnTo>
                <a:lnTo>
                  <a:pt x="104622" y="822054"/>
                </a:lnTo>
                <a:lnTo>
                  <a:pt x="107626" y="822054"/>
                </a:lnTo>
                <a:lnTo>
                  <a:pt x="168702" y="717353"/>
                </a:lnTo>
                <a:lnTo>
                  <a:pt x="171145" y="710193"/>
                </a:lnTo>
                <a:lnTo>
                  <a:pt x="170670" y="702905"/>
                </a:lnTo>
                <a:lnTo>
                  <a:pt x="167497" y="696328"/>
                </a:lnTo>
                <a:lnTo>
                  <a:pt x="161847" y="691299"/>
                </a:lnTo>
                <a:lnTo>
                  <a:pt x="154687" y="688856"/>
                </a:lnTo>
                <a:close/>
              </a:path>
              <a:path w="171450" h="860425">
                <a:moveTo>
                  <a:pt x="85572" y="784247"/>
                </a:moveTo>
                <a:lnTo>
                  <a:pt x="69118" y="812455"/>
                </a:lnTo>
                <a:lnTo>
                  <a:pt x="102027" y="812455"/>
                </a:lnTo>
                <a:lnTo>
                  <a:pt x="85572" y="784247"/>
                </a:lnTo>
                <a:close/>
              </a:path>
              <a:path w="171450" h="860425">
                <a:moveTo>
                  <a:pt x="104622" y="751591"/>
                </a:moveTo>
                <a:lnTo>
                  <a:pt x="85572" y="784247"/>
                </a:lnTo>
                <a:lnTo>
                  <a:pt x="102027" y="812455"/>
                </a:lnTo>
                <a:lnTo>
                  <a:pt x="104622" y="812455"/>
                </a:lnTo>
                <a:lnTo>
                  <a:pt x="104622" y="751591"/>
                </a:lnTo>
                <a:close/>
              </a:path>
              <a:path w="171450" h="860425">
                <a:moveTo>
                  <a:pt x="104623" y="0"/>
                </a:moveTo>
                <a:lnTo>
                  <a:pt x="66523" y="0"/>
                </a:lnTo>
                <a:lnTo>
                  <a:pt x="66523" y="751591"/>
                </a:lnTo>
                <a:lnTo>
                  <a:pt x="85572" y="784247"/>
                </a:lnTo>
                <a:lnTo>
                  <a:pt x="104622" y="751591"/>
                </a:lnTo>
                <a:lnTo>
                  <a:pt x="104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146863" y="1381314"/>
            <a:ext cx="2778125" cy="1854835"/>
            <a:chOff x="8146863" y="1381314"/>
            <a:chExt cx="2778125" cy="185483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9563" y="1394014"/>
              <a:ext cx="2048433" cy="182895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53213" y="1387664"/>
              <a:ext cx="2765425" cy="1842135"/>
            </a:xfrm>
            <a:custGeom>
              <a:avLst/>
              <a:gdLst/>
              <a:ahLst/>
              <a:cxnLst/>
              <a:rect l="l" t="t" r="r" b="b"/>
              <a:pathLst>
                <a:path w="2765425" h="1842135">
                  <a:moveTo>
                    <a:pt x="0" y="0"/>
                  </a:moveTo>
                  <a:lnTo>
                    <a:pt x="2765283" y="0"/>
                  </a:lnTo>
                  <a:lnTo>
                    <a:pt x="2765283" y="1841658"/>
                  </a:lnTo>
                  <a:lnTo>
                    <a:pt x="0" y="18416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613172" y="3367328"/>
            <a:ext cx="4401185" cy="2935605"/>
            <a:chOff x="7613172" y="3367328"/>
            <a:chExt cx="4401185" cy="2935605"/>
          </a:xfrm>
        </p:grpSpPr>
        <p:sp>
          <p:nvSpPr>
            <p:cNvPr id="15" name="object 15"/>
            <p:cNvSpPr/>
            <p:nvPr/>
          </p:nvSpPr>
          <p:spPr>
            <a:xfrm>
              <a:off x="8186722" y="42817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1279" y="4293255"/>
              <a:ext cx="273147" cy="14254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01694" y="4281703"/>
              <a:ext cx="2651785" cy="5699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1279" y="4281704"/>
              <a:ext cx="3249147" cy="2007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11279" y="5718711"/>
              <a:ext cx="2973706" cy="569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884984" y="4851698"/>
              <a:ext cx="275590" cy="1437005"/>
            </a:xfrm>
            <a:custGeom>
              <a:avLst/>
              <a:gdLst/>
              <a:ahLst/>
              <a:cxnLst/>
              <a:rect l="l" t="t" r="r" b="b"/>
              <a:pathLst>
                <a:path w="275590" h="1437004">
                  <a:moveTo>
                    <a:pt x="275442" y="0"/>
                  </a:moveTo>
                  <a:lnTo>
                    <a:pt x="0" y="0"/>
                  </a:lnTo>
                  <a:lnTo>
                    <a:pt x="0" y="1437006"/>
                  </a:lnTo>
                  <a:lnTo>
                    <a:pt x="27544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03847" y="4274271"/>
              <a:ext cx="3264535" cy="2022475"/>
            </a:xfrm>
            <a:custGeom>
              <a:avLst/>
              <a:gdLst/>
              <a:ahLst/>
              <a:cxnLst/>
              <a:rect l="l" t="t" r="r" b="b"/>
              <a:pathLst>
                <a:path w="3264534" h="2022475">
                  <a:moveTo>
                    <a:pt x="277833" y="0"/>
                  </a:moveTo>
                  <a:lnTo>
                    <a:pt x="3264012" y="572385"/>
                  </a:lnTo>
                  <a:lnTo>
                    <a:pt x="2986179" y="2021865"/>
                  </a:lnTo>
                  <a:lnTo>
                    <a:pt x="0" y="1449479"/>
                  </a:lnTo>
                  <a:lnTo>
                    <a:pt x="277833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52432" y="3367328"/>
              <a:ext cx="171450" cy="860425"/>
            </a:xfrm>
            <a:custGeom>
              <a:avLst/>
              <a:gdLst/>
              <a:ahLst/>
              <a:cxnLst/>
              <a:rect l="l" t="t" r="r" b="b"/>
              <a:pathLst>
                <a:path w="171450" h="860425">
                  <a:moveTo>
                    <a:pt x="16458" y="688857"/>
                  </a:moveTo>
                  <a:lnTo>
                    <a:pt x="9299" y="691300"/>
                  </a:lnTo>
                  <a:lnTo>
                    <a:pt x="3648" y="696329"/>
                  </a:lnTo>
                  <a:lnTo>
                    <a:pt x="475" y="702907"/>
                  </a:lnTo>
                  <a:lnTo>
                    <a:pt x="0" y="710194"/>
                  </a:lnTo>
                  <a:lnTo>
                    <a:pt x="2443" y="717354"/>
                  </a:lnTo>
                  <a:lnTo>
                    <a:pt x="85573" y="859862"/>
                  </a:lnTo>
                  <a:lnTo>
                    <a:pt x="107627" y="822054"/>
                  </a:lnTo>
                  <a:lnTo>
                    <a:pt x="66523" y="822054"/>
                  </a:lnTo>
                  <a:lnTo>
                    <a:pt x="66521" y="751589"/>
                  </a:lnTo>
                  <a:lnTo>
                    <a:pt x="35352" y="698155"/>
                  </a:lnTo>
                  <a:lnTo>
                    <a:pt x="30323" y="692505"/>
                  </a:lnTo>
                  <a:lnTo>
                    <a:pt x="23746" y="689332"/>
                  </a:lnTo>
                  <a:lnTo>
                    <a:pt x="16458" y="688857"/>
                  </a:lnTo>
                  <a:close/>
                </a:path>
                <a:path w="171450" h="860425">
                  <a:moveTo>
                    <a:pt x="66523" y="751591"/>
                  </a:moveTo>
                  <a:lnTo>
                    <a:pt x="66523" y="822054"/>
                  </a:lnTo>
                  <a:lnTo>
                    <a:pt x="104623" y="822054"/>
                  </a:lnTo>
                  <a:lnTo>
                    <a:pt x="104623" y="812455"/>
                  </a:lnTo>
                  <a:lnTo>
                    <a:pt x="69117" y="812455"/>
                  </a:lnTo>
                  <a:lnTo>
                    <a:pt x="85572" y="784247"/>
                  </a:lnTo>
                  <a:lnTo>
                    <a:pt x="66523" y="751591"/>
                  </a:lnTo>
                  <a:close/>
                </a:path>
                <a:path w="171450" h="860425">
                  <a:moveTo>
                    <a:pt x="154687" y="688857"/>
                  </a:moveTo>
                  <a:lnTo>
                    <a:pt x="147399" y="689332"/>
                  </a:lnTo>
                  <a:lnTo>
                    <a:pt x="140822" y="692505"/>
                  </a:lnTo>
                  <a:lnTo>
                    <a:pt x="135792" y="698155"/>
                  </a:lnTo>
                  <a:lnTo>
                    <a:pt x="104623" y="751589"/>
                  </a:lnTo>
                  <a:lnTo>
                    <a:pt x="104623" y="822054"/>
                  </a:lnTo>
                  <a:lnTo>
                    <a:pt x="107627" y="822054"/>
                  </a:lnTo>
                  <a:lnTo>
                    <a:pt x="168702" y="717353"/>
                  </a:lnTo>
                  <a:lnTo>
                    <a:pt x="171146" y="710194"/>
                  </a:lnTo>
                  <a:lnTo>
                    <a:pt x="170670" y="702907"/>
                  </a:lnTo>
                  <a:lnTo>
                    <a:pt x="167497" y="696329"/>
                  </a:lnTo>
                  <a:lnTo>
                    <a:pt x="161846" y="691300"/>
                  </a:lnTo>
                  <a:lnTo>
                    <a:pt x="154687" y="688857"/>
                  </a:lnTo>
                  <a:close/>
                </a:path>
                <a:path w="171450" h="860425">
                  <a:moveTo>
                    <a:pt x="85572" y="784247"/>
                  </a:moveTo>
                  <a:lnTo>
                    <a:pt x="69117" y="812455"/>
                  </a:lnTo>
                  <a:lnTo>
                    <a:pt x="102027" y="812455"/>
                  </a:lnTo>
                  <a:lnTo>
                    <a:pt x="85572" y="784247"/>
                  </a:lnTo>
                  <a:close/>
                </a:path>
                <a:path w="171450" h="860425">
                  <a:moveTo>
                    <a:pt x="104623" y="751589"/>
                  </a:moveTo>
                  <a:lnTo>
                    <a:pt x="85572" y="784247"/>
                  </a:lnTo>
                  <a:lnTo>
                    <a:pt x="102027" y="812455"/>
                  </a:lnTo>
                  <a:lnTo>
                    <a:pt x="104623" y="812455"/>
                  </a:lnTo>
                  <a:lnTo>
                    <a:pt x="104623" y="751589"/>
                  </a:lnTo>
                  <a:close/>
                </a:path>
                <a:path w="171450" h="860425">
                  <a:moveTo>
                    <a:pt x="104623" y="0"/>
                  </a:moveTo>
                  <a:lnTo>
                    <a:pt x="66523" y="0"/>
                  </a:lnTo>
                  <a:lnTo>
                    <a:pt x="66523" y="751591"/>
                  </a:lnTo>
                  <a:lnTo>
                    <a:pt x="85572" y="784247"/>
                  </a:lnTo>
                  <a:lnTo>
                    <a:pt x="104621" y="751591"/>
                  </a:lnTo>
                  <a:lnTo>
                    <a:pt x="1046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92380" y="3561138"/>
              <a:ext cx="2321718" cy="3303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13172" y="5157216"/>
              <a:ext cx="241102" cy="25003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392888" y="6348476"/>
            <a:ext cx="4284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domain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96000" y="1325562"/>
            <a:ext cx="0" cy="5532755"/>
          </a:xfrm>
          <a:custGeom>
            <a:avLst/>
            <a:gdLst/>
            <a:ahLst/>
            <a:cxnLst/>
            <a:rect l="l" t="t" r="r" b="b"/>
            <a:pathLst>
              <a:path h="5532755">
                <a:moveTo>
                  <a:pt x="0" y="0"/>
                </a:moveTo>
                <a:lnTo>
                  <a:pt x="1" y="55324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0311" y="3507740"/>
            <a:ext cx="1035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73052" y="3507740"/>
            <a:ext cx="1072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Warping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0921" y="2190586"/>
            <a:ext cx="232172" cy="22324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90921" y="5160188"/>
            <a:ext cx="241101" cy="25003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42934" y="3561138"/>
            <a:ext cx="2321718" cy="33039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13172" y="2194560"/>
            <a:ext cx="232172" cy="22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4435">
              <a:lnSpc>
                <a:spcPct val="100000"/>
              </a:lnSpc>
              <a:spcBef>
                <a:spcPts val="100"/>
              </a:spcBef>
            </a:pPr>
            <a:r>
              <a:rPr dirty="0"/>
              <a:t>Computing</a:t>
            </a:r>
            <a:r>
              <a:rPr spc="-135" dirty="0"/>
              <a:t> </a:t>
            </a:r>
            <a:r>
              <a:rPr dirty="0"/>
              <a:t>image</a:t>
            </a:r>
            <a:r>
              <a:rPr spc="-140" dirty="0"/>
              <a:t> </a:t>
            </a:r>
            <a:r>
              <a:rPr spc="-10" dirty="0"/>
              <a:t>gradients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1087628"/>
            <a:ext cx="501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latin typeface="Calibri"/>
                <a:cs typeface="Calibri"/>
              </a:rPr>
              <a:t>1.</a:t>
            </a:r>
            <a:r>
              <a:rPr sz="2400" dirty="0">
                <a:latin typeface="Calibri"/>
                <a:cs typeface="Calibri"/>
              </a:rPr>
              <a:t>	Select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favorite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02462" y="1705226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776" y="2208525"/>
            <a:ext cx="696516" cy="33039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63926" y="1705226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6426" y="2230847"/>
            <a:ext cx="714376" cy="2857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5177" y="320294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latin typeface="Calibri"/>
                <a:cs typeface="Calibri"/>
              </a:rPr>
              <a:t>2.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Convolve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7962" y="3832044"/>
            <a:ext cx="1875235" cy="6875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0561" y="3805254"/>
            <a:ext cx="1866304" cy="741164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4435">
              <a:lnSpc>
                <a:spcPct val="100000"/>
              </a:lnSpc>
              <a:spcBef>
                <a:spcPts val="100"/>
              </a:spcBef>
            </a:pPr>
            <a:r>
              <a:rPr dirty="0"/>
              <a:t>Computing</a:t>
            </a:r>
            <a:r>
              <a:rPr spc="-135" dirty="0"/>
              <a:t> </a:t>
            </a:r>
            <a:r>
              <a:rPr dirty="0"/>
              <a:t>image</a:t>
            </a:r>
            <a:r>
              <a:rPr spc="-140" dirty="0"/>
              <a:t> </a:t>
            </a:r>
            <a:r>
              <a:rPr spc="-10" dirty="0"/>
              <a:t>gradients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1087628"/>
            <a:ext cx="501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latin typeface="Calibri"/>
                <a:cs typeface="Calibri"/>
              </a:rPr>
              <a:t>1.</a:t>
            </a:r>
            <a:r>
              <a:rPr sz="2400" dirty="0">
                <a:latin typeface="Calibri"/>
                <a:cs typeface="Calibri"/>
              </a:rPr>
              <a:t>	Select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favorite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02462" y="1705226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776" y="2208525"/>
            <a:ext cx="696516" cy="33039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63926" y="1705226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6426" y="2230847"/>
            <a:ext cx="714376" cy="2857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5177" y="320294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latin typeface="Calibri"/>
                <a:cs typeface="Calibri"/>
              </a:rPr>
              <a:t>2.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Convolve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7962" y="3832044"/>
            <a:ext cx="1875235" cy="6875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0561" y="3805254"/>
            <a:ext cx="1866304" cy="7411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5177" y="4693411"/>
            <a:ext cx="8789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latin typeface="Calibri"/>
                <a:cs typeface="Calibri"/>
              </a:rPr>
              <a:t>3.</a:t>
            </a:r>
            <a:r>
              <a:rPr sz="2400" dirty="0">
                <a:latin typeface="Calibri"/>
                <a:cs typeface="Calibri"/>
              </a:rPr>
              <a:t>	Form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amplitude.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983" y="5322149"/>
            <a:ext cx="2268141" cy="7768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2154" y="5322149"/>
            <a:ext cx="2921353" cy="7772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0537" y="5322149"/>
            <a:ext cx="3274479" cy="77724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12986" y="6183884"/>
            <a:ext cx="1057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gradient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7301" y="6180835"/>
            <a:ext cx="1130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direction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3252" y="6180835"/>
            <a:ext cx="1289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amplitude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004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60" dirty="0"/>
              <a:t> </a:t>
            </a:r>
            <a:r>
              <a:rPr spc="-10" dirty="0"/>
              <a:t>gradient</a:t>
            </a:r>
            <a:r>
              <a:rPr spc="-155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321" y="1078986"/>
            <a:ext cx="3352798" cy="2514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105" y="3693562"/>
            <a:ext cx="3349016" cy="2514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793" y="2108708"/>
            <a:ext cx="95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724" y="4559300"/>
            <a:ext cx="12890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1620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gradient amplitude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5991" y="3693562"/>
            <a:ext cx="3349913" cy="2514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49085" y="1078986"/>
            <a:ext cx="3383735" cy="25146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779510" y="1944115"/>
            <a:ext cx="12496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5875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vertical </a:t>
            </a:r>
            <a:r>
              <a:rPr sz="2400" spc="-20" dirty="0">
                <a:latin typeface="Calibri"/>
                <a:cs typeface="Calibri"/>
              </a:rPr>
              <a:t>derivative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3273" y="4559300"/>
            <a:ext cx="126809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0955" marR="5080" indent="-889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Calibri"/>
                <a:cs typeface="Calibri"/>
              </a:rPr>
              <a:t>horizontal </a:t>
            </a:r>
            <a:r>
              <a:rPr sz="2400" spc="-10" dirty="0">
                <a:latin typeface="Calibri"/>
                <a:cs typeface="Calibri"/>
              </a:rPr>
              <a:t>derivative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437" y="6269228"/>
            <a:ext cx="68110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edges?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60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you</a:t>
            </a:r>
            <a:r>
              <a:rPr spc="-65" dirty="0"/>
              <a:t> </a:t>
            </a:r>
            <a:r>
              <a:rPr dirty="0"/>
              <a:t>find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edge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spc="-10" dirty="0"/>
              <a:t>signal?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8568" y="1621991"/>
            <a:ext cx="4568247" cy="15849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3181" y="2175764"/>
            <a:ext cx="1653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plot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2669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60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you</a:t>
            </a:r>
            <a:r>
              <a:rPr spc="-65" dirty="0"/>
              <a:t> </a:t>
            </a:r>
            <a:r>
              <a:rPr dirty="0"/>
              <a:t>find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edge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spc="-10" dirty="0"/>
              <a:t>signal?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8568" y="1621991"/>
            <a:ext cx="4568247" cy="15849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3181" y="2175764"/>
            <a:ext cx="1653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plot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7846" y="4395371"/>
            <a:ext cx="4676656" cy="16225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94282" y="4986020"/>
            <a:ext cx="1811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177" y="3775964"/>
            <a:ext cx="2960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00493" y="4815332"/>
            <a:ext cx="18510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3876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What’s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problem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Differentiation</a:t>
            </a:r>
            <a:r>
              <a:rPr spc="-80" dirty="0"/>
              <a:t> </a:t>
            </a:r>
            <a:r>
              <a:rPr dirty="0"/>
              <a:t>is</a:t>
            </a:r>
            <a:r>
              <a:rPr spc="-80" dirty="0"/>
              <a:t> </a:t>
            </a:r>
            <a:r>
              <a:rPr dirty="0"/>
              <a:t>very</a:t>
            </a:r>
            <a:r>
              <a:rPr spc="-85" dirty="0"/>
              <a:t> </a:t>
            </a:r>
            <a:r>
              <a:rPr dirty="0"/>
              <a:t>sensitive</a:t>
            </a:r>
            <a:r>
              <a:rPr spc="-8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10" dirty="0"/>
              <a:t>noise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1331" y="1811309"/>
            <a:ext cx="5288352" cy="4197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0168" y="1148588"/>
            <a:ext cx="6557645" cy="3415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first!</a:t>
            </a:r>
            <a:endParaRPr sz="2400">
              <a:latin typeface="Calibri"/>
              <a:cs typeface="Calibri"/>
            </a:endParaRPr>
          </a:p>
          <a:p>
            <a:pPr marL="1432560" marR="4004310" indent="1270" algn="ctr">
              <a:lnSpc>
                <a:spcPct val="268300"/>
              </a:lnSpc>
              <a:spcBef>
                <a:spcPts val="625"/>
              </a:spcBef>
            </a:pPr>
            <a:r>
              <a:rPr sz="2400" spc="-10" dirty="0">
                <a:latin typeface="Calibri"/>
                <a:cs typeface="Calibri"/>
              </a:rPr>
              <a:t>input Gaussian blurred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2462" y="4989067"/>
            <a:ext cx="15716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0200" marR="5080" indent="-318135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blurred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0363" y="5001259"/>
            <a:ext cx="199771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32194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much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blur?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5554" y="2097234"/>
            <a:ext cx="5325232" cy="42792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6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Derivative</a:t>
            </a:r>
            <a:r>
              <a:rPr spc="-110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Gaussian</a:t>
            </a:r>
            <a:r>
              <a:rPr spc="-105" dirty="0"/>
              <a:t> </a:t>
            </a:r>
            <a:r>
              <a:rPr dirty="0"/>
              <a:t>(DoG)</a:t>
            </a:r>
            <a:r>
              <a:rPr spc="-110" dirty="0"/>
              <a:t> </a:t>
            </a:r>
            <a:r>
              <a:rPr spc="-10" dirty="0"/>
              <a:t>filter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4501" y="2657347"/>
            <a:ext cx="1571625" cy="195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Gaussian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5381" y="5229859"/>
            <a:ext cx="16903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6060" marR="5080" indent="-213995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output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(same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before)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5186" y="5330444"/>
            <a:ext cx="3081020" cy="723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marR="5080" indent="-342900">
              <a:lnSpc>
                <a:spcPts val="2620"/>
              </a:lnSpc>
              <a:spcBef>
                <a:spcPts val="4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 </a:t>
            </a:r>
            <a:r>
              <a:rPr sz="2400" dirty="0">
                <a:latin typeface="Calibri"/>
                <a:cs typeface="Calibri"/>
              </a:rPr>
              <a:t>did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save?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6418" y="1245265"/>
            <a:ext cx="2920028" cy="4154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47076" y="1240028"/>
            <a:ext cx="4349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theorem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658" y="1319276"/>
            <a:ext cx="892365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Basically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finite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8135">
              <a:lnSpc>
                <a:spcPct val="100000"/>
              </a:lnSpc>
              <a:spcBef>
                <a:spcPts val="100"/>
              </a:spcBef>
            </a:pPr>
            <a:r>
              <a:rPr dirty="0"/>
              <a:t>Laplace</a:t>
            </a:r>
            <a:r>
              <a:rPr spc="-130" dirty="0"/>
              <a:t> </a:t>
            </a:r>
            <a:r>
              <a:rPr spc="-10" dirty="0"/>
              <a:t>filter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66035" y="4248404"/>
            <a:ext cx="161671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Laplace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4310"/>
              </a:lnSpc>
            </a:pPr>
            <a:r>
              <a:rPr sz="3600" spc="-5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2221" y="2777232"/>
            <a:ext cx="4293395" cy="5500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1219" y="2642108"/>
            <a:ext cx="19932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60045">
              <a:lnSpc>
                <a:spcPct val="100800"/>
              </a:lnSpc>
              <a:spcBef>
                <a:spcPts val="75"/>
              </a:spcBef>
            </a:pPr>
            <a:r>
              <a:rPr sz="2400" spc="-40" dirty="0">
                <a:latin typeface="Calibri"/>
                <a:cs typeface="Calibri"/>
              </a:rPr>
              <a:t>first-</a:t>
            </a:r>
            <a:r>
              <a:rPr sz="2400" spc="-20" dirty="0">
                <a:latin typeface="Calibri"/>
                <a:cs typeface="Calibri"/>
              </a:rPr>
              <a:t>order </a:t>
            </a:r>
            <a:r>
              <a:rPr sz="2400" dirty="0">
                <a:latin typeface="Calibri"/>
                <a:cs typeface="Calibri"/>
              </a:rPr>
              <a:t>finite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90659" y="2961614"/>
            <a:ext cx="709295" cy="171450"/>
          </a:xfrm>
          <a:custGeom>
            <a:avLst/>
            <a:gdLst/>
            <a:ahLst/>
            <a:cxnLst/>
            <a:rect l="l" t="t" r="r" b="b"/>
            <a:pathLst>
              <a:path w="709295" h="171450">
                <a:moveTo>
                  <a:pt x="559452" y="0"/>
                </a:moveTo>
                <a:lnTo>
                  <a:pt x="552165" y="475"/>
                </a:lnTo>
                <a:lnTo>
                  <a:pt x="545588" y="3648"/>
                </a:lnTo>
                <a:lnTo>
                  <a:pt x="540558" y="9298"/>
                </a:lnTo>
                <a:lnTo>
                  <a:pt x="538115" y="16458"/>
                </a:lnTo>
                <a:lnTo>
                  <a:pt x="538590" y="23745"/>
                </a:lnTo>
                <a:lnTo>
                  <a:pt x="541763" y="30323"/>
                </a:lnTo>
                <a:lnTo>
                  <a:pt x="547414" y="35352"/>
                </a:lnTo>
                <a:lnTo>
                  <a:pt x="600850" y="66523"/>
                </a:lnTo>
                <a:lnTo>
                  <a:pt x="671313" y="66523"/>
                </a:lnTo>
                <a:lnTo>
                  <a:pt x="671313" y="104623"/>
                </a:lnTo>
                <a:lnTo>
                  <a:pt x="600848" y="104623"/>
                </a:lnTo>
                <a:lnTo>
                  <a:pt x="547414" y="135793"/>
                </a:lnTo>
                <a:lnTo>
                  <a:pt x="541763" y="140822"/>
                </a:lnTo>
                <a:lnTo>
                  <a:pt x="538590" y="147399"/>
                </a:lnTo>
                <a:lnTo>
                  <a:pt x="538114" y="154686"/>
                </a:lnTo>
                <a:lnTo>
                  <a:pt x="540557" y="161845"/>
                </a:lnTo>
                <a:lnTo>
                  <a:pt x="545587" y="167496"/>
                </a:lnTo>
                <a:lnTo>
                  <a:pt x="552165" y="170670"/>
                </a:lnTo>
                <a:lnTo>
                  <a:pt x="559452" y="171145"/>
                </a:lnTo>
                <a:lnTo>
                  <a:pt x="566611" y="168702"/>
                </a:lnTo>
                <a:lnTo>
                  <a:pt x="676463" y="104623"/>
                </a:lnTo>
                <a:lnTo>
                  <a:pt x="671313" y="104623"/>
                </a:lnTo>
                <a:lnTo>
                  <a:pt x="676465" y="104622"/>
                </a:lnTo>
                <a:lnTo>
                  <a:pt x="709121" y="85573"/>
                </a:lnTo>
                <a:lnTo>
                  <a:pt x="566611" y="2443"/>
                </a:lnTo>
                <a:lnTo>
                  <a:pt x="559452" y="0"/>
                </a:lnTo>
                <a:close/>
              </a:path>
              <a:path w="709295" h="171450">
                <a:moveTo>
                  <a:pt x="633506" y="85572"/>
                </a:moveTo>
                <a:lnTo>
                  <a:pt x="600848" y="104623"/>
                </a:lnTo>
                <a:lnTo>
                  <a:pt x="671313" y="104623"/>
                </a:lnTo>
                <a:lnTo>
                  <a:pt x="671313" y="102027"/>
                </a:lnTo>
                <a:lnTo>
                  <a:pt x="661714" y="102027"/>
                </a:lnTo>
                <a:lnTo>
                  <a:pt x="633506" y="85572"/>
                </a:lnTo>
                <a:close/>
              </a:path>
              <a:path w="709295" h="171450">
                <a:moveTo>
                  <a:pt x="0" y="66522"/>
                </a:moveTo>
                <a:lnTo>
                  <a:pt x="0" y="104622"/>
                </a:lnTo>
                <a:lnTo>
                  <a:pt x="600850" y="104622"/>
                </a:lnTo>
                <a:lnTo>
                  <a:pt x="633506" y="85572"/>
                </a:lnTo>
                <a:lnTo>
                  <a:pt x="600850" y="66523"/>
                </a:lnTo>
                <a:lnTo>
                  <a:pt x="0" y="66522"/>
                </a:lnTo>
                <a:close/>
              </a:path>
              <a:path w="709295" h="171450">
                <a:moveTo>
                  <a:pt x="661714" y="69118"/>
                </a:moveTo>
                <a:lnTo>
                  <a:pt x="633506" y="85572"/>
                </a:lnTo>
                <a:lnTo>
                  <a:pt x="661714" y="102027"/>
                </a:lnTo>
                <a:lnTo>
                  <a:pt x="661714" y="69118"/>
                </a:lnTo>
                <a:close/>
              </a:path>
              <a:path w="709295" h="171450">
                <a:moveTo>
                  <a:pt x="671313" y="69118"/>
                </a:moveTo>
                <a:lnTo>
                  <a:pt x="661714" y="69118"/>
                </a:lnTo>
                <a:lnTo>
                  <a:pt x="661714" y="102027"/>
                </a:lnTo>
                <a:lnTo>
                  <a:pt x="671313" y="102027"/>
                </a:lnTo>
                <a:lnTo>
                  <a:pt x="671313" y="69118"/>
                </a:lnTo>
                <a:close/>
              </a:path>
              <a:path w="709295" h="171450">
                <a:moveTo>
                  <a:pt x="600850" y="66523"/>
                </a:moveTo>
                <a:lnTo>
                  <a:pt x="633506" y="85572"/>
                </a:lnTo>
                <a:lnTo>
                  <a:pt x="661714" y="69118"/>
                </a:lnTo>
                <a:lnTo>
                  <a:pt x="671313" y="69118"/>
                </a:lnTo>
                <a:lnTo>
                  <a:pt x="671313" y="66523"/>
                </a:lnTo>
                <a:lnTo>
                  <a:pt x="600850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501342" y="3029408"/>
          <a:ext cx="1421765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024853" y="2608579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32255" y="4416955"/>
            <a:ext cx="3930015" cy="550545"/>
            <a:chOff x="3832255" y="4416955"/>
            <a:chExt cx="3930015" cy="5505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8125" y="4417480"/>
              <a:ext cx="3174000" cy="5495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255" y="4416955"/>
              <a:ext cx="801383" cy="5500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61219" y="4278883"/>
            <a:ext cx="19932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5684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second-order </a:t>
            </a:r>
            <a:r>
              <a:rPr sz="2400" dirty="0">
                <a:latin typeface="Calibri"/>
                <a:cs typeface="Calibri"/>
              </a:rPr>
              <a:t>finite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93705" y="4623666"/>
            <a:ext cx="709295" cy="171450"/>
          </a:xfrm>
          <a:custGeom>
            <a:avLst/>
            <a:gdLst/>
            <a:ahLst/>
            <a:cxnLst/>
            <a:rect l="l" t="t" r="r" b="b"/>
            <a:pathLst>
              <a:path w="709295" h="171450">
                <a:moveTo>
                  <a:pt x="559453" y="0"/>
                </a:moveTo>
                <a:lnTo>
                  <a:pt x="552165" y="475"/>
                </a:lnTo>
                <a:lnTo>
                  <a:pt x="545588" y="3648"/>
                </a:lnTo>
                <a:lnTo>
                  <a:pt x="540558" y="9299"/>
                </a:lnTo>
                <a:lnTo>
                  <a:pt x="538115" y="16458"/>
                </a:lnTo>
                <a:lnTo>
                  <a:pt x="538591" y="23745"/>
                </a:lnTo>
                <a:lnTo>
                  <a:pt x="541764" y="30323"/>
                </a:lnTo>
                <a:lnTo>
                  <a:pt x="547414" y="35352"/>
                </a:lnTo>
                <a:lnTo>
                  <a:pt x="600850" y="66523"/>
                </a:lnTo>
                <a:lnTo>
                  <a:pt x="671313" y="66523"/>
                </a:lnTo>
                <a:lnTo>
                  <a:pt x="671313" y="104623"/>
                </a:lnTo>
                <a:lnTo>
                  <a:pt x="600848" y="104623"/>
                </a:lnTo>
                <a:lnTo>
                  <a:pt x="547414" y="135793"/>
                </a:lnTo>
                <a:lnTo>
                  <a:pt x="541763" y="140822"/>
                </a:lnTo>
                <a:lnTo>
                  <a:pt x="538590" y="147399"/>
                </a:lnTo>
                <a:lnTo>
                  <a:pt x="538115" y="154687"/>
                </a:lnTo>
                <a:lnTo>
                  <a:pt x="540558" y="161847"/>
                </a:lnTo>
                <a:lnTo>
                  <a:pt x="545588" y="167497"/>
                </a:lnTo>
                <a:lnTo>
                  <a:pt x="552165" y="170670"/>
                </a:lnTo>
                <a:lnTo>
                  <a:pt x="559452" y="171146"/>
                </a:lnTo>
                <a:lnTo>
                  <a:pt x="566611" y="168702"/>
                </a:lnTo>
                <a:lnTo>
                  <a:pt x="676463" y="104623"/>
                </a:lnTo>
                <a:lnTo>
                  <a:pt x="671313" y="104623"/>
                </a:lnTo>
                <a:lnTo>
                  <a:pt x="676465" y="104622"/>
                </a:lnTo>
                <a:lnTo>
                  <a:pt x="709121" y="85573"/>
                </a:lnTo>
                <a:lnTo>
                  <a:pt x="566613" y="2443"/>
                </a:lnTo>
                <a:lnTo>
                  <a:pt x="559453" y="0"/>
                </a:lnTo>
                <a:close/>
              </a:path>
              <a:path w="709295" h="171450">
                <a:moveTo>
                  <a:pt x="633506" y="85572"/>
                </a:moveTo>
                <a:lnTo>
                  <a:pt x="600848" y="104623"/>
                </a:lnTo>
                <a:lnTo>
                  <a:pt x="671313" y="104623"/>
                </a:lnTo>
                <a:lnTo>
                  <a:pt x="671313" y="102027"/>
                </a:lnTo>
                <a:lnTo>
                  <a:pt x="661714" y="102027"/>
                </a:lnTo>
                <a:lnTo>
                  <a:pt x="633506" y="85572"/>
                </a:lnTo>
                <a:close/>
              </a:path>
              <a:path w="709295" h="171450">
                <a:moveTo>
                  <a:pt x="1" y="66522"/>
                </a:moveTo>
                <a:lnTo>
                  <a:pt x="0" y="104622"/>
                </a:lnTo>
                <a:lnTo>
                  <a:pt x="600850" y="104622"/>
                </a:lnTo>
                <a:lnTo>
                  <a:pt x="633506" y="85572"/>
                </a:lnTo>
                <a:lnTo>
                  <a:pt x="600850" y="66523"/>
                </a:lnTo>
                <a:lnTo>
                  <a:pt x="1" y="66522"/>
                </a:lnTo>
                <a:close/>
              </a:path>
              <a:path w="709295" h="171450">
                <a:moveTo>
                  <a:pt x="661714" y="69118"/>
                </a:moveTo>
                <a:lnTo>
                  <a:pt x="633506" y="85572"/>
                </a:lnTo>
                <a:lnTo>
                  <a:pt x="661714" y="102027"/>
                </a:lnTo>
                <a:lnTo>
                  <a:pt x="661714" y="69118"/>
                </a:lnTo>
                <a:close/>
              </a:path>
              <a:path w="709295" h="171450">
                <a:moveTo>
                  <a:pt x="671313" y="69118"/>
                </a:moveTo>
                <a:lnTo>
                  <a:pt x="661714" y="69118"/>
                </a:lnTo>
                <a:lnTo>
                  <a:pt x="661714" y="102027"/>
                </a:lnTo>
                <a:lnTo>
                  <a:pt x="671313" y="102027"/>
                </a:lnTo>
                <a:lnTo>
                  <a:pt x="671313" y="69118"/>
                </a:lnTo>
                <a:close/>
              </a:path>
              <a:path w="709295" h="171450">
                <a:moveTo>
                  <a:pt x="600850" y="66523"/>
                </a:moveTo>
                <a:lnTo>
                  <a:pt x="633506" y="85572"/>
                </a:lnTo>
                <a:lnTo>
                  <a:pt x="661714" y="69118"/>
                </a:lnTo>
                <a:lnTo>
                  <a:pt x="671313" y="69118"/>
                </a:lnTo>
                <a:lnTo>
                  <a:pt x="671313" y="66523"/>
                </a:lnTo>
                <a:lnTo>
                  <a:pt x="600850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2222" y="4407083"/>
            <a:ext cx="610820" cy="549543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658" y="1319276"/>
            <a:ext cx="892365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Basically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finite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8135">
              <a:lnSpc>
                <a:spcPct val="100000"/>
              </a:lnSpc>
              <a:spcBef>
                <a:spcPts val="100"/>
              </a:spcBef>
            </a:pPr>
            <a:r>
              <a:rPr dirty="0"/>
              <a:t>Laplace</a:t>
            </a:r>
            <a:r>
              <a:rPr spc="-130" dirty="0"/>
              <a:t> </a:t>
            </a:r>
            <a:r>
              <a:rPr spc="-10" dirty="0"/>
              <a:t>filter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2221" y="2777232"/>
            <a:ext cx="4293395" cy="5500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1219" y="2642108"/>
            <a:ext cx="19932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60045">
              <a:lnSpc>
                <a:spcPct val="100800"/>
              </a:lnSpc>
              <a:spcBef>
                <a:spcPts val="75"/>
              </a:spcBef>
            </a:pPr>
            <a:r>
              <a:rPr sz="2400" spc="-40" dirty="0">
                <a:latin typeface="Calibri"/>
                <a:cs typeface="Calibri"/>
              </a:rPr>
              <a:t>first-</a:t>
            </a:r>
            <a:r>
              <a:rPr sz="2400" spc="-20" dirty="0">
                <a:latin typeface="Calibri"/>
                <a:cs typeface="Calibri"/>
              </a:rPr>
              <a:t>order </a:t>
            </a:r>
            <a:r>
              <a:rPr sz="2400" dirty="0">
                <a:latin typeface="Calibri"/>
                <a:cs typeface="Calibri"/>
              </a:rPr>
              <a:t>finite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90659" y="2961614"/>
            <a:ext cx="709295" cy="171450"/>
          </a:xfrm>
          <a:custGeom>
            <a:avLst/>
            <a:gdLst/>
            <a:ahLst/>
            <a:cxnLst/>
            <a:rect l="l" t="t" r="r" b="b"/>
            <a:pathLst>
              <a:path w="709295" h="171450">
                <a:moveTo>
                  <a:pt x="559452" y="0"/>
                </a:moveTo>
                <a:lnTo>
                  <a:pt x="552165" y="475"/>
                </a:lnTo>
                <a:lnTo>
                  <a:pt x="545588" y="3648"/>
                </a:lnTo>
                <a:lnTo>
                  <a:pt x="540558" y="9298"/>
                </a:lnTo>
                <a:lnTo>
                  <a:pt x="538115" y="16458"/>
                </a:lnTo>
                <a:lnTo>
                  <a:pt x="538590" y="23745"/>
                </a:lnTo>
                <a:lnTo>
                  <a:pt x="541763" y="30323"/>
                </a:lnTo>
                <a:lnTo>
                  <a:pt x="547414" y="35352"/>
                </a:lnTo>
                <a:lnTo>
                  <a:pt x="600850" y="66523"/>
                </a:lnTo>
                <a:lnTo>
                  <a:pt x="671313" y="66523"/>
                </a:lnTo>
                <a:lnTo>
                  <a:pt x="671313" y="104623"/>
                </a:lnTo>
                <a:lnTo>
                  <a:pt x="600848" y="104623"/>
                </a:lnTo>
                <a:lnTo>
                  <a:pt x="547414" y="135793"/>
                </a:lnTo>
                <a:lnTo>
                  <a:pt x="541763" y="140822"/>
                </a:lnTo>
                <a:lnTo>
                  <a:pt x="538590" y="147399"/>
                </a:lnTo>
                <a:lnTo>
                  <a:pt x="538114" y="154686"/>
                </a:lnTo>
                <a:lnTo>
                  <a:pt x="540557" y="161845"/>
                </a:lnTo>
                <a:lnTo>
                  <a:pt x="545587" y="167496"/>
                </a:lnTo>
                <a:lnTo>
                  <a:pt x="552165" y="170670"/>
                </a:lnTo>
                <a:lnTo>
                  <a:pt x="559452" y="171145"/>
                </a:lnTo>
                <a:lnTo>
                  <a:pt x="566611" y="168702"/>
                </a:lnTo>
                <a:lnTo>
                  <a:pt x="676463" y="104623"/>
                </a:lnTo>
                <a:lnTo>
                  <a:pt x="671313" y="104623"/>
                </a:lnTo>
                <a:lnTo>
                  <a:pt x="676465" y="104622"/>
                </a:lnTo>
                <a:lnTo>
                  <a:pt x="709121" y="85573"/>
                </a:lnTo>
                <a:lnTo>
                  <a:pt x="566611" y="2443"/>
                </a:lnTo>
                <a:lnTo>
                  <a:pt x="559452" y="0"/>
                </a:lnTo>
                <a:close/>
              </a:path>
              <a:path w="709295" h="171450">
                <a:moveTo>
                  <a:pt x="633506" y="85572"/>
                </a:moveTo>
                <a:lnTo>
                  <a:pt x="600848" y="104623"/>
                </a:lnTo>
                <a:lnTo>
                  <a:pt x="671313" y="104623"/>
                </a:lnTo>
                <a:lnTo>
                  <a:pt x="671313" y="102027"/>
                </a:lnTo>
                <a:lnTo>
                  <a:pt x="661714" y="102027"/>
                </a:lnTo>
                <a:lnTo>
                  <a:pt x="633506" y="85572"/>
                </a:lnTo>
                <a:close/>
              </a:path>
              <a:path w="709295" h="171450">
                <a:moveTo>
                  <a:pt x="0" y="66522"/>
                </a:moveTo>
                <a:lnTo>
                  <a:pt x="0" y="104622"/>
                </a:lnTo>
                <a:lnTo>
                  <a:pt x="600850" y="104622"/>
                </a:lnTo>
                <a:lnTo>
                  <a:pt x="633506" y="85572"/>
                </a:lnTo>
                <a:lnTo>
                  <a:pt x="600850" y="66523"/>
                </a:lnTo>
                <a:lnTo>
                  <a:pt x="0" y="66522"/>
                </a:lnTo>
                <a:close/>
              </a:path>
              <a:path w="709295" h="171450">
                <a:moveTo>
                  <a:pt x="661714" y="69118"/>
                </a:moveTo>
                <a:lnTo>
                  <a:pt x="633506" y="85572"/>
                </a:lnTo>
                <a:lnTo>
                  <a:pt x="661714" y="102027"/>
                </a:lnTo>
                <a:lnTo>
                  <a:pt x="661714" y="69118"/>
                </a:lnTo>
                <a:close/>
              </a:path>
              <a:path w="709295" h="171450">
                <a:moveTo>
                  <a:pt x="671313" y="69118"/>
                </a:moveTo>
                <a:lnTo>
                  <a:pt x="661714" y="69118"/>
                </a:lnTo>
                <a:lnTo>
                  <a:pt x="661714" y="102027"/>
                </a:lnTo>
                <a:lnTo>
                  <a:pt x="671313" y="102027"/>
                </a:lnTo>
                <a:lnTo>
                  <a:pt x="671313" y="69118"/>
                </a:lnTo>
                <a:close/>
              </a:path>
              <a:path w="709295" h="171450">
                <a:moveTo>
                  <a:pt x="600850" y="66523"/>
                </a:moveTo>
                <a:lnTo>
                  <a:pt x="633506" y="85572"/>
                </a:lnTo>
                <a:lnTo>
                  <a:pt x="661714" y="69118"/>
                </a:lnTo>
                <a:lnTo>
                  <a:pt x="671313" y="69118"/>
                </a:lnTo>
                <a:lnTo>
                  <a:pt x="671313" y="66523"/>
                </a:lnTo>
                <a:lnTo>
                  <a:pt x="600850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01342" y="3029408"/>
          <a:ext cx="1421765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24853" y="2608579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32255" y="4416955"/>
            <a:ext cx="3930015" cy="550545"/>
            <a:chOff x="3832255" y="4416955"/>
            <a:chExt cx="3930015" cy="55054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8125" y="4417480"/>
              <a:ext cx="3174000" cy="5495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255" y="4416955"/>
              <a:ext cx="801383" cy="5500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61219" y="4278883"/>
            <a:ext cx="19932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5684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second-order </a:t>
            </a:r>
            <a:r>
              <a:rPr sz="2400" dirty="0">
                <a:latin typeface="Calibri"/>
                <a:cs typeface="Calibri"/>
              </a:rPr>
              <a:t>finite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93705" y="4623666"/>
            <a:ext cx="709295" cy="171450"/>
          </a:xfrm>
          <a:custGeom>
            <a:avLst/>
            <a:gdLst/>
            <a:ahLst/>
            <a:cxnLst/>
            <a:rect l="l" t="t" r="r" b="b"/>
            <a:pathLst>
              <a:path w="709295" h="171450">
                <a:moveTo>
                  <a:pt x="559453" y="0"/>
                </a:moveTo>
                <a:lnTo>
                  <a:pt x="552165" y="475"/>
                </a:lnTo>
                <a:lnTo>
                  <a:pt x="545588" y="3648"/>
                </a:lnTo>
                <a:lnTo>
                  <a:pt x="540558" y="9299"/>
                </a:lnTo>
                <a:lnTo>
                  <a:pt x="538115" y="16458"/>
                </a:lnTo>
                <a:lnTo>
                  <a:pt x="538591" y="23745"/>
                </a:lnTo>
                <a:lnTo>
                  <a:pt x="541764" y="30323"/>
                </a:lnTo>
                <a:lnTo>
                  <a:pt x="547414" y="35352"/>
                </a:lnTo>
                <a:lnTo>
                  <a:pt x="600850" y="66523"/>
                </a:lnTo>
                <a:lnTo>
                  <a:pt x="671313" y="66523"/>
                </a:lnTo>
                <a:lnTo>
                  <a:pt x="671313" y="104623"/>
                </a:lnTo>
                <a:lnTo>
                  <a:pt x="600848" y="104623"/>
                </a:lnTo>
                <a:lnTo>
                  <a:pt x="547414" y="135793"/>
                </a:lnTo>
                <a:lnTo>
                  <a:pt x="541763" y="140822"/>
                </a:lnTo>
                <a:lnTo>
                  <a:pt x="538590" y="147399"/>
                </a:lnTo>
                <a:lnTo>
                  <a:pt x="538115" y="154687"/>
                </a:lnTo>
                <a:lnTo>
                  <a:pt x="540558" y="161847"/>
                </a:lnTo>
                <a:lnTo>
                  <a:pt x="545588" y="167497"/>
                </a:lnTo>
                <a:lnTo>
                  <a:pt x="552165" y="170670"/>
                </a:lnTo>
                <a:lnTo>
                  <a:pt x="559452" y="171146"/>
                </a:lnTo>
                <a:lnTo>
                  <a:pt x="566611" y="168702"/>
                </a:lnTo>
                <a:lnTo>
                  <a:pt x="676463" y="104623"/>
                </a:lnTo>
                <a:lnTo>
                  <a:pt x="671313" y="104623"/>
                </a:lnTo>
                <a:lnTo>
                  <a:pt x="676465" y="104622"/>
                </a:lnTo>
                <a:lnTo>
                  <a:pt x="709121" y="85573"/>
                </a:lnTo>
                <a:lnTo>
                  <a:pt x="566613" y="2443"/>
                </a:lnTo>
                <a:lnTo>
                  <a:pt x="559453" y="0"/>
                </a:lnTo>
                <a:close/>
              </a:path>
              <a:path w="709295" h="171450">
                <a:moveTo>
                  <a:pt x="633506" y="85572"/>
                </a:moveTo>
                <a:lnTo>
                  <a:pt x="600848" y="104623"/>
                </a:lnTo>
                <a:lnTo>
                  <a:pt x="671313" y="104623"/>
                </a:lnTo>
                <a:lnTo>
                  <a:pt x="671313" y="102027"/>
                </a:lnTo>
                <a:lnTo>
                  <a:pt x="661714" y="102027"/>
                </a:lnTo>
                <a:lnTo>
                  <a:pt x="633506" y="85572"/>
                </a:lnTo>
                <a:close/>
              </a:path>
              <a:path w="709295" h="171450">
                <a:moveTo>
                  <a:pt x="1" y="66522"/>
                </a:moveTo>
                <a:lnTo>
                  <a:pt x="0" y="104622"/>
                </a:lnTo>
                <a:lnTo>
                  <a:pt x="600850" y="104622"/>
                </a:lnTo>
                <a:lnTo>
                  <a:pt x="633506" y="85572"/>
                </a:lnTo>
                <a:lnTo>
                  <a:pt x="600850" y="66523"/>
                </a:lnTo>
                <a:lnTo>
                  <a:pt x="1" y="66522"/>
                </a:lnTo>
                <a:close/>
              </a:path>
              <a:path w="709295" h="171450">
                <a:moveTo>
                  <a:pt x="661714" y="69118"/>
                </a:moveTo>
                <a:lnTo>
                  <a:pt x="633506" y="85572"/>
                </a:lnTo>
                <a:lnTo>
                  <a:pt x="661714" y="102027"/>
                </a:lnTo>
                <a:lnTo>
                  <a:pt x="661714" y="69118"/>
                </a:lnTo>
                <a:close/>
              </a:path>
              <a:path w="709295" h="171450">
                <a:moveTo>
                  <a:pt x="671313" y="69118"/>
                </a:moveTo>
                <a:lnTo>
                  <a:pt x="661714" y="69118"/>
                </a:lnTo>
                <a:lnTo>
                  <a:pt x="661714" y="102027"/>
                </a:lnTo>
                <a:lnTo>
                  <a:pt x="671313" y="102027"/>
                </a:lnTo>
                <a:lnTo>
                  <a:pt x="671313" y="69118"/>
                </a:lnTo>
                <a:close/>
              </a:path>
              <a:path w="709295" h="171450">
                <a:moveTo>
                  <a:pt x="600850" y="66523"/>
                </a:moveTo>
                <a:lnTo>
                  <a:pt x="633506" y="85572"/>
                </a:lnTo>
                <a:lnTo>
                  <a:pt x="661714" y="69118"/>
                </a:lnTo>
                <a:lnTo>
                  <a:pt x="671313" y="69118"/>
                </a:lnTo>
                <a:lnTo>
                  <a:pt x="671313" y="66523"/>
                </a:lnTo>
                <a:lnTo>
                  <a:pt x="600850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501344" y="4669154"/>
          <a:ext cx="1421765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9366035" y="4248404"/>
            <a:ext cx="161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Laplace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2222" y="4407083"/>
            <a:ext cx="610820" cy="549543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821" y="1319276"/>
            <a:ext cx="9246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combine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Laplace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264">
              <a:lnSpc>
                <a:spcPct val="100000"/>
              </a:lnSpc>
              <a:spcBef>
                <a:spcPts val="100"/>
              </a:spcBef>
            </a:pPr>
            <a:r>
              <a:rPr dirty="0"/>
              <a:t>Laplacian</a:t>
            </a:r>
            <a:r>
              <a:rPr spc="-9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Gaussian</a:t>
            </a:r>
            <a:r>
              <a:rPr spc="-85" dirty="0"/>
              <a:t> </a:t>
            </a:r>
            <a:r>
              <a:rPr dirty="0"/>
              <a:t>(LoG)</a:t>
            </a:r>
            <a:r>
              <a:rPr spc="-90" dirty="0"/>
              <a:t> </a:t>
            </a:r>
            <a:r>
              <a:rPr spc="-10" dirty="0"/>
              <a:t>filter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52862" y="2215328"/>
            <a:ext cx="4486275" cy="3597275"/>
            <a:chOff x="3852862" y="2215328"/>
            <a:chExt cx="4486275" cy="3597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862" y="2215328"/>
              <a:ext cx="4456952" cy="3596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29087" y="4699704"/>
              <a:ext cx="4210050" cy="910590"/>
            </a:xfrm>
            <a:custGeom>
              <a:avLst/>
              <a:gdLst/>
              <a:ahLst/>
              <a:cxnLst/>
              <a:rect l="l" t="t" r="r" b="b"/>
              <a:pathLst>
                <a:path w="4210050" h="910589">
                  <a:moveTo>
                    <a:pt x="4210050" y="0"/>
                  </a:moveTo>
                  <a:lnTo>
                    <a:pt x="0" y="0"/>
                  </a:lnTo>
                  <a:lnTo>
                    <a:pt x="0" y="910520"/>
                  </a:lnTo>
                  <a:lnTo>
                    <a:pt x="4210050" y="910520"/>
                  </a:lnTo>
                  <a:lnTo>
                    <a:pt x="421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62790" y="2645155"/>
            <a:ext cx="1502410" cy="174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39"/>
              </a:spcBef>
            </a:pP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Laplacian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Gaussian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9498" y="4885435"/>
            <a:ext cx="8712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6420" y="4793996"/>
            <a:ext cx="23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97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95" dirty="0"/>
              <a:t> </a:t>
            </a:r>
            <a:r>
              <a:rPr dirty="0"/>
              <a:t>types</a:t>
            </a:r>
            <a:r>
              <a:rPr spc="-9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image</a:t>
            </a:r>
            <a:r>
              <a:rPr spc="-100" dirty="0"/>
              <a:t> </a:t>
            </a:r>
            <a:r>
              <a:rPr dirty="0"/>
              <a:t>filtering</a:t>
            </a:r>
            <a:r>
              <a:rPr spc="-90" dirty="0"/>
              <a:t> </a:t>
            </a:r>
            <a:r>
              <a:rPr dirty="0"/>
              <a:t>can</a:t>
            </a:r>
            <a:r>
              <a:rPr spc="-95" dirty="0"/>
              <a:t> </a:t>
            </a:r>
            <a:r>
              <a:rPr dirty="0"/>
              <a:t>we</a:t>
            </a:r>
            <a:r>
              <a:rPr spc="-95" dirty="0"/>
              <a:t> </a:t>
            </a:r>
            <a:r>
              <a:rPr spc="-25" dirty="0"/>
              <a:t>do?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0703" y="1932796"/>
            <a:ext cx="4991100" cy="1828800"/>
            <a:chOff x="3600703" y="1932796"/>
            <a:chExt cx="4991100" cy="1828800"/>
          </a:xfrm>
        </p:grpSpPr>
        <p:sp>
          <p:nvSpPr>
            <p:cNvPr id="4" name="object 4"/>
            <p:cNvSpPr/>
            <p:nvPr/>
          </p:nvSpPr>
          <p:spPr>
            <a:xfrm>
              <a:off x="4819902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5502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05502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0303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4702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5502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19902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9902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0703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0303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00703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4702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5102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0303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19902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0703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00703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9902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15102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5102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0303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24702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5502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15102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15102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5102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05502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10303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00703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24702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10303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05502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24702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24702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19902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0703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15102" y="255052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15102" y="255052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62494" y="1932796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828798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798" y="1828800"/>
                  </a:lnTo>
                  <a:lnTo>
                    <a:pt x="1828798" y="0"/>
                  </a:lnTo>
                  <a:close/>
                </a:path>
              </a:pathLst>
            </a:custGeom>
            <a:solidFill>
              <a:srgbClr val="0051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81693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67293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67293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72094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86493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67293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81693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81693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62494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72094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62494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86493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76893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72094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81693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62494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62494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81693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76893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76893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72094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86493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67293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76893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76893" y="19327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76893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67293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72094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62494" y="28471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286493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72094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67293" y="34567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86493" y="22375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286493" y="315199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81693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62494" y="254239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19902" y="2616674"/>
              <a:ext cx="3040380" cy="171450"/>
            </a:xfrm>
            <a:custGeom>
              <a:avLst/>
              <a:gdLst/>
              <a:ahLst/>
              <a:cxnLst/>
              <a:rect l="l" t="t" r="r" b="b"/>
              <a:pathLst>
                <a:path w="3040379" h="171450">
                  <a:moveTo>
                    <a:pt x="2964344" y="85572"/>
                  </a:moveTo>
                  <a:lnTo>
                    <a:pt x="2878253" y="135793"/>
                  </a:lnTo>
                  <a:lnTo>
                    <a:pt x="2872602" y="140822"/>
                  </a:lnTo>
                  <a:lnTo>
                    <a:pt x="2869428" y="147399"/>
                  </a:lnTo>
                  <a:lnTo>
                    <a:pt x="2868953" y="154686"/>
                  </a:lnTo>
                  <a:lnTo>
                    <a:pt x="2871396" y="161845"/>
                  </a:lnTo>
                  <a:lnTo>
                    <a:pt x="2876425" y="167496"/>
                  </a:lnTo>
                  <a:lnTo>
                    <a:pt x="2883003" y="170670"/>
                  </a:lnTo>
                  <a:lnTo>
                    <a:pt x="2890290" y="171145"/>
                  </a:lnTo>
                  <a:lnTo>
                    <a:pt x="2897450" y="168702"/>
                  </a:lnTo>
                  <a:lnTo>
                    <a:pt x="3007301" y="104622"/>
                  </a:lnTo>
                  <a:lnTo>
                    <a:pt x="3002149" y="104622"/>
                  </a:lnTo>
                  <a:lnTo>
                    <a:pt x="3002149" y="102027"/>
                  </a:lnTo>
                  <a:lnTo>
                    <a:pt x="2992553" y="102027"/>
                  </a:lnTo>
                  <a:lnTo>
                    <a:pt x="2964344" y="85572"/>
                  </a:lnTo>
                  <a:close/>
                </a:path>
                <a:path w="3040379" h="171450">
                  <a:moveTo>
                    <a:pt x="2931686" y="66522"/>
                  </a:moveTo>
                  <a:lnTo>
                    <a:pt x="0" y="66522"/>
                  </a:lnTo>
                  <a:lnTo>
                    <a:pt x="0" y="104622"/>
                  </a:lnTo>
                  <a:lnTo>
                    <a:pt x="2931688" y="104622"/>
                  </a:lnTo>
                  <a:lnTo>
                    <a:pt x="2964344" y="85572"/>
                  </a:lnTo>
                  <a:lnTo>
                    <a:pt x="2931686" y="66522"/>
                  </a:lnTo>
                  <a:close/>
                </a:path>
                <a:path w="3040379" h="171450">
                  <a:moveTo>
                    <a:pt x="3007301" y="66522"/>
                  </a:moveTo>
                  <a:lnTo>
                    <a:pt x="3002149" y="66522"/>
                  </a:lnTo>
                  <a:lnTo>
                    <a:pt x="3002149" y="104622"/>
                  </a:lnTo>
                  <a:lnTo>
                    <a:pt x="3007301" y="104622"/>
                  </a:lnTo>
                  <a:lnTo>
                    <a:pt x="3039958" y="85572"/>
                  </a:lnTo>
                  <a:lnTo>
                    <a:pt x="3007301" y="66522"/>
                  </a:lnTo>
                  <a:close/>
                </a:path>
                <a:path w="3040379" h="171450">
                  <a:moveTo>
                    <a:pt x="2992553" y="69118"/>
                  </a:moveTo>
                  <a:lnTo>
                    <a:pt x="2964344" y="85572"/>
                  </a:lnTo>
                  <a:lnTo>
                    <a:pt x="2992553" y="102027"/>
                  </a:lnTo>
                  <a:lnTo>
                    <a:pt x="2992553" y="69118"/>
                  </a:lnTo>
                  <a:close/>
                </a:path>
                <a:path w="3040379" h="171450">
                  <a:moveTo>
                    <a:pt x="3002149" y="69118"/>
                  </a:moveTo>
                  <a:lnTo>
                    <a:pt x="2992553" y="69118"/>
                  </a:lnTo>
                  <a:lnTo>
                    <a:pt x="2992553" y="102027"/>
                  </a:lnTo>
                  <a:lnTo>
                    <a:pt x="3002149" y="102027"/>
                  </a:lnTo>
                  <a:lnTo>
                    <a:pt x="3002149" y="69118"/>
                  </a:lnTo>
                  <a:close/>
                </a:path>
                <a:path w="3040379" h="171450">
                  <a:moveTo>
                    <a:pt x="2890290" y="0"/>
                  </a:moveTo>
                  <a:lnTo>
                    <a:pt x="2883003" y="475"/>
                  </a:lnTo>
                  <a:lnTo>
                    <a:pt x="2876425" y="3648"/>
                  </a:lnTo>
                  <a:lnTo>
                    <a:pt x="2871396" y="9298"/>
                  </a:lnTo>
                  <a:lnTo>
                    <a:pt x="2868953" y="16458"/>
                  </a:lnTo>
                  <a:lnTo>
                    <a:pt x="2869428" y="23745"/>
                  </a:lnTo>
                  <a:lnTo>
                    <a:pt x="2872602" y="30323"/>
                  </a:lnTo>
                  <a:lnTo>
                    <a:pt x="2878253" y="35352"/>
                  </a:lnTo>
                  <a:lnTo>
                    <a:pt x="2964346" y="85572"/>
                  </a:lnTo>
                  <a:lnTo>
                    <a:pt x="2992553" y="69118"/>
                  </a:lnTo>
                  <a:lnTo>
                    <a:pt x="3002149" y="69118"/>
                  </a:lnTo>
                  <a:lnTo>
                    <a:pt x="3002149" y="66522"/>
                  </a:lnTo>
                  <a:lnTo>
                    <a:pt x="3007301" y="66522"/>
                  </a:lnTo>
                  <a:lnTo>
                    <a:pt x="2897450" y="2443"/>
                  </a:lnTo>
                  <a:lnTo>
                    <a:pt x="2890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600702" y="4704031"/>
            <a:ext cx="4991100" cy="1828800"/>
            <a:chOff x="3600702" y="4704031"/>
            <a:chExt cx="4991100" cy="1828800"/>
          </a:xfrm>
        </p:grpSpPr>
        <p:sp>
          <p:nvSpPr>
            <p:cNvPr id="81" name="object 81"/>
            <p:cNvSpPr/>
            <p:nvPr/>
          </p:nvSpPr>
          <p:spPr>
            <a:xfrm>
              <a:off x="4819901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05501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05501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1030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124701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05501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819901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819901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0070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1030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0070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124701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15101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21030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819901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0070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0070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819901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15101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15101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21030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24701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05501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15101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15101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15101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905501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1030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60070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24701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1030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905501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24701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24701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819901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60070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9816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0672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672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372093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2864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672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9816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9816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762493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372093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762493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864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6768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372093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9816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62493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762493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9816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6768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6768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372093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2864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672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6768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6768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6768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672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72093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762493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2864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72093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672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2864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864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816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762493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2864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372093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372093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768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762493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372093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2864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2864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0672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6768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672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762493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9816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6768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2864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672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672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2864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9816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9816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6768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762493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72093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9816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9816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9816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72093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6768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672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762493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6768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372093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762493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762493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2864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0672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768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762493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762493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672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9816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762493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6768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6768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2864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0672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2864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981692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72093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0672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6768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2864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2864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6768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372093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372093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0672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9816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62493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84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372093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372093" y="47040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1EB59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372093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762493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0672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A3CF1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286492" y="56184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9816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67292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762493" y="622803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981692" y="50088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D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981692" y="592323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4C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6768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5163EF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286492" y="5313631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383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210303" y="500883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" y="914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210303" y="5008831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139556" y="5388282"/>
              <a:ext cx="2720340" cy="171450"/>
            </a:xfrm>
            <a:custGeom>
              <a:avLst/>
              <a:gdLst/>
              <a:ahLst/>
              <a:cxnLst/>
              <a:rect l="l" t="t" r="r" b="b"/>
              <a:pathLst>
                <a:path w="2720340" h="171450">
                  <a:moveTo>
                    <a:pt x="2687621" y="66244"/>
                  </a:moveTo>
                  <a:lnTo>
                    <a:pt x="2682468" y="66244"/>
                  </a:lnTo>
                  <a:lnTo>
                    <a:pt x="2682562" y="104344"/>
                  </a:lnTo>
                  <a:lnTo>
                    <a:pt x="2612080" y="104520"/>
                  </a:lnTo>
                  <a:lnTo>
                    <a:pt x="2558724" y="135822"/>
                  </a:lnTo>
                  <a:lnTo>
                    <a:pt x="2553086" y="140866"/>
                  </a:lnTo>
                  <a:lnTo>
                    <a:pt x="2549929" y="147451"/>
                  </a:lnTo>
                  <a:lnTo>
                    <a:pt x="2549471" y="154740"/>
                  </a:lnTo>
                  <a:lnTo>
                    <a:pt x="2551932" y="161893"/>
                  </a:lnTo>
                  <a:lnTo>
                    <a:pt x="2556976" y="167531"/>
                  </a:lnTo>
                  <a:lnTo>
                    <a:pt x="2563561" y="170689"/>
                  </a:lnTo>
                  <a:lnTo>
                    <a:pt x="2570850" y="171146"/>
                  </a:lnTo>
                  <a:lnTo>
                    <a:pt x="2578003" y="168685"/>
                  </a:lnTo>
                  <a:lnTo>
                    <a:pt x="2720304" y="85200"/>
                  </a:lnTo>
                  <a:lnTo>
                    <a:pt x="2687621" y="66244"/>
                  </a:lnTo>
                  <a:close/>
                </a:path>
                <a:path w="2720340" h="171450">
                  <a:moveTo>
                    <a:pt x="2611986" y="66420"/>
                  </a:moveTo>
                  <a:lnTo>
                    <a:pt x="0" y="72924"/>
                  </a:lnTo>
                  <a:lnTo>
                    <a:pt x="95" y="111024"/>
                  </a:lnTo>
                  <a:lnTo>
                    <a:pt x="2612080" y="104520"/>
                  </a:lnTo>
                  <a:lnTo>
                    <a:pt x="2644690" y="85388"/>
                  </a:lnTo>
                  <a:lnTo>
                    <a:pt x="2611986" y="66420"/>
                  </a:lnTo>
                  <a:close/>
                </a:path>
                <a:path w="2720340" h="171450">
                  <a:moveTo>
                    <a:pt x="2644690" y="85388"/>
                  </a:moveTo>
                  <a:lnTo>
                    <a:pt x="2612080" y="104520"/>
                  </a:lnTo>
                  <a:lnTo>
                    <a:pt x="2682562" y="104344"/>
                  </a:lnTo>
                  <a:lnTo>
                    <a:pt x="2682556" y="101772"/>
                  </a:lnTo>
                  <a:lnTo>
                    <a:pt x="2672939" y="101772"/>
                  </a:lnTo>
                  <a:lnTo>
                    <a:pt x="2644690" y="85388"/>
                  </a:lnTo>
                  <a:close/>
                </a:path>
                <a:path w="2720340" h="171450">
                  <a:moveTo>
                    <a:pt x="2672857" y="68863"/>
                  </a:moveTo>
                  <a:lnTo>
                    <a:pt x="2644690" y="85388"/>
                  </a:lnTo>
                  <a:lnTo>
                    <a:pt x="2672939" y="101772"/>
                  </a:lnTo>
                  <a:lnTo>
                    <a:pt x="2672857" y="68863"/>
                  </a:lnTo>
                  <a:close/>
                </a:path>
                <a:path w="2720340" h="171450">
                  <a:moveTo>
                    <a:pt x="2682475" y="68863"/>
                  </a:moveTo>
                  <a:lnTo>
                    <a:pt x="2672857" y="68863"/>
                  </a:lnTo>
                  <a:lnTo>
                    <a:pt x="2672939" y="101772"/>
                  </a:lnTo>
                  <a:lnTo>
                    <a:pt x="2682556" y="101772"/>
                  </a:lnTo>
                  <a:lnTo>
                    <a:pt x="2682475" y="68863"/>
                  </a:lnTo>
                  <a:close/>
                </a:path>
                <a:path w="2720340" h="171450">
                  <a:moveTo>
                    <a:pt x="2682468" y="66244"/>
                  </a:moveTo>
                  <a:lnTo>
                    <a:pt x="2611986" y="66420"/>
                  </a:lnTo>
                  <a:lnTo>
                    <a:pt x="2644690" y="85388"/>
                  </a:lnTo>
                  <a:lnTo>
                    <a:pt x="2672857" y="68863"/>
                  </a:lnTo>
                  <a:lnTo>
                    <a:pt x="2682475" y="68863"/>
                  </a:lnTo>
                  <a:lnTo>
                    <a:pt x="2682468" y="66244"/>
                  </a:lnTo>
                  <a:close/>
                </a:path>
                <a:path w="2720340" h="171450">
                  <a:moveTo>
                    <a:pt x="2570424" y="0"/>
                  </a:moveTo>
                  <a:lnTo>
                    <a:pt x="2563137" y="493"/>
                  </a:lnTo>
                  <a:lnTo>
                    <a:pt x="2556568" y="3682"/>
                  </a:lnTo>
                  <a:lnTo>
                    <a:pt x="2551553" y="9345"/>
                  </a:lnTo>
                  <a:lnTo>
                    <a:pt x="2549127" y="16511"/>
                  </a:lnTo>
                  <a:lnTo>
                    <a:pt x="2549620" y="23798"/>
                  </a:lnTo>
                  <a:lnTo>
                    <a:pt x="2552810" y="30367"/>
                  </a:lnTo>
                  <a:lnTo>
                    <a:pt x="2558474" y="35383"/>
                  </a:lnTo>
                  <a:lnTo>
                    <a:pt x="2611986" y="66420"/>
                  </a:lnTo>
                  <a:lnTo>
                    <a:pt x="2687621" y="66244"/>
                  </a:lnTo>
                  <a:lnTo>
                    <a:pt x="2577589" y="2425"/>
                  </a:lnTo>
                  <a:lnTo>
                    <a:pt x="2570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5104098" y="1334515"/>
            <a:ext cx="19837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4528916" y="4123435"/>
            <a:ext cx="313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Neighborhood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9222352" y="2541523"/>
            <a:ext cx="2059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9623512" y="5312155"/>
            <a:ext cx="1256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“filtering”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0600" y="2215328"/>
            <a:ext cx="4456954" cy="35968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3821" y="1319276"/>
            <a:ext cx="9246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combine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Laplace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264">
              <a:lnSpc>
                <a:spcPct val="100000"/>
              </a:lnSpc>
              <a:spcBef>
                <a:spcPts val="100"/>
              </a:spcBef>
            </a:pPr>
            <a:r>
              <a:rPr dirty="0"/>
              <a:t>Laplacian</a:t>
            </a:r>
            <a:r>
              <a:rPr spc="-9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Gaussian</a:t>
            </a:r>
            <a:r>
              <a:rPr spc="-85" dirty="0"/>
              <a:t> </a:t>
            </a:r>
            <a:r>
              <a:rPr dirty="0"/>
              <a:t>(LoG)</a:t>
            </a:r>
            <a:r>
              <a:rPr spc="-90" dirty="0"/>
              <a:t> </a:t>
            </a:r>
            <a:r>
              <a:rPr spc="-10" dirty="0"/>
              <a:t>filter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2790" y="2645155"/>
            <a:ext cx="1502410" cy="174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39"/>
              </a:spcBef>
            </a:pP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Laplacian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Gaussian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9498" y="4885435"/>
            <a:ext cx="8712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7755" y="4897628"/>
            <a:ext cx="3105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“zero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crossings</a:t>
            </a:r>
            <a:r>
              <a:rPr sz="2400" dirty="0">
                <a:latin typeface="Arial MT"/>
                <a:cs typeface="Arial MT"/>
              </a:rPr>
              <a:t>”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edges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8620">
              <a:lnSpc>
                <a:spcPct val="100000"/>
              </a:lnSpc>
              <a:spcBef>
                <a:spcPts val="100"/>
              </a:spcBef>
            </a:pPr>
            <a:r>
              <a:rPr dirty="0"/>
              <a:t>Laplace</a:t>
            </a:r>
            <a:r>
              <a:rPr spc="-110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dirty="0"/>
              <a:t>LoG</a:t>
            </a:r>
            <a:r>
              <a:rPr spc="-100" dirty="0"/>
              <a:t> </a:t>
            </a:r>
            <a:r>
              <a:rPr dirty="0"/>
              <a:t>filtering</a:t>
            </a:r>
            <a:r>
              <a:rPr spc="-95" dirty="0"/>
              <a:t> </a:t>
            </a:r>
            <a:r>
              <a:rPr spc="-10" dirty="0"/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8415" y="6321044"/>
            <a:ext cx="3716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Laplacian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788" y="6321044"/>
            <a:ext cx="198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Laplace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071" y="1156816"/>
            <a:ext cx="5056632" cy="50566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8580" y="1152289"/>
            <a:ext cx="5056632" cy="5056632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100"/>
              </a:spcBef>
            </a:pPr>
            <a:r>
              <a:rPr dirty="0"/>
              <a:t>Laplacian</a:t>
            </a:r>
            <a:r>
              <a:rPr spc="-8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Gaussian</a:t>
            </a:r>
            <a:r>
              <a:rPr spc="-85" dirty="0"/>
              <a:t> </a:t>
            </a:r>
            <a:r>
              <a:rPr dirty="0"/>
              <a:t>vs</a:t>
            </a:r>
            <a:r>
              <a:rPr spc="-80" dirty="0"/>
              <a:t> </a:t>
            </a:r>
            <a:r>
              <a:rPr spc="-10" dirty="0"/>
              <a:t>Derivative</a:t>
            </a:r>
            <a:r>
              <a:rPr spc="-8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Gaussian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4150" y="6321044"/>
            <a:ext cx="381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071" y="1156816"/>
            <a:ext cx="5056632" cy="50566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8580" y="1152289"/>
            <a:ext cx="5056632" cy="5056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18415" y="6321044"/>
            <a:ext cx="3716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Laplacian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792" y="1848016"/>
            <a:ext cx="4923014" cy="3657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1693" y="1848016"/>
            <a:ext cx="4682829" cy="3657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100"/>
              </a:spcBef>
            </a:pPr>
            <a:r>
              <a:rPr dirty="0"/>
              <a:t>Laplacian</a:t>
            </a:r>
            <a:r>
              <a:rPr spc="-8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Gaussian</a:t>
            </a:r>
            <a:r>
              <a:rPr spc="-85" dirty="0"/>
              <a:t> </a:t>
            </a:r>
            <a:r>
              <a:rPr dirty="0"/>
              <a:t>vs</a:t>
            </a:r>
            <a:r>
              <a:rPr spc="-80" dirty="0"/>
              <a:t> </a:t>
            </a:r>
            <a:r>
              <a:rPr spc="-10" dirty="0"/>
              <a:t>Derivative</a:t>
            </a:r>
            <a:r>
              <a:rPr spc="-8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Gaussian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5997" y="5653532"/>
            <a:ext cx="9681210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00"/>
              </a:spcBef>
              <a:tabLst>
                <a:tab pos="4951095" algn="l"/>
              </a:tabLst>
            </a:pPr>
            <a:r>
              <a:rPr sz="2400" dirty="0">
                <a:latin typeface="Calibri"/>
                <a:cs typeface="Calibri"/>
              </a:rPr>
              <a:t>Laplacian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20"/>
              </a:spcBef>
            </a:pPr>
            <a:r>
              <a:rPr sz="2400" dirty="0">
                <a:latin typeface="Calibri"/>
                <a:cs typeface="Calibri"/>
              </a:rPr>
              <a:t>Zero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crossings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accurate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localizing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(but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convenient).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8301" y="1739900"/>
            <a:ext cx="164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zero-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crossing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0323" y="2124900"/>
            <a:ext cx="748665" cy="707390"/>
          </a:xfrm>
          <a:custGeom>
            <a:avLst/>
            <a:gdLst/>
            <a:ahLst/>
            <a:cxnLst/>
            <a:rect l="l" t="t" r="r" b="b"/>
            <a:pathLst>
              <a:path w="748664" h="707389">
                <a:moveTo>
                  <a:pt x="62786" y="535467"/>
                </a:moveTo>
                <a:lnTo>
                  <a:pt x="55823" y="537671"/>
                </a:lnTo>
                <a:lnTo>
                  <a:pt x="50195" y="542324"/>
                </a:lnTo>
                <a:lnTo>
                  <a:pt x="46662" y="549013"/>
                </a:lnTo>
                <a:lnTo>
                  <a:pt x="0" y="707260"/>
                </a:lnTo>
                <a:lnTo>
                  <a:pt x="52057" y="695186"/>
                </a:lnTo>
                <a:lnTo>
                  <a:pt x="40575" y="695186"/>
                </a:lnTo>
                <a:lnTo>
                  <a:pt x="14438" y="667465"/>
                </a:lnTo>
                <a:lnTo>
                  <a:pt x="65710" y="619125"/>
                </a:lnTo>
                <a:lnTo>
                  <a:pt x="83206" y="559789"/>
                </a:lnTo>
                <a:lnTo>
                  <a:pt x="83868" y="552253"/>
                </a:lnTo>
                <a:lnTo>
                  <a:pt x="81665" y="545290"/>
                </a:lnTo>
                <a:lnTo>
                  <a:pt x="77011" y="539662"/>
                </a:lnTo>
                <a:lnTo>
                  <a:pt x="70322" y="536129"/>
                </a:lnTo>
                <a:lnTo>
                  <a:pt x="62786" y="535467"/>
                </a:lnTo>
                <a:close/>
              </a:path>
              <a:path w="748664" h="707389">
                <a:moveTo>
                  <a:pt x="65710" y="619125"/>
                </a:moveTo>
                <a:lnTo>
                  <a:pt x="14438" y="667465"/>
                </a:lnTo>
                <a:lnTo>
                  <a:pt x="40575" y="695186"/>
                </a:lnTo>
                <a:lnTo>
                  <a:pt x="49563" y="686711"/>
                </a:lnTo>
                <a:lnTo>
                  <a:pt x="45780" y="686711"/>
                </a:lnTo>
                <a:lnTo>
                  <a:pt x="23204" y="662767"/>
                </a:lnTo>
                <a:lnTo>
                  <a:pt x="55017" y="655388"/>
                </a:lnTo>
                <a:lnTo>
                  <a:pt x="65710" y="619125"/>
                </a:lnTo>
                <a:close/>
              </a:path>
              <a:path w="748664" h="707389">
                <a:moveTo>
                  <a:pt x="159670" y="632653"/>
                </a:moveTo>
                <a:lnTo>
                  <a:pt x="152109" y="632870"/>
                </a:lnTo>
                <a:lnTo>
                  <a:pt x="91846" y="646846"/>
                </a:lnTo>
                <a:lnTo>
                  <a:pt x="40575" y="695186"/>
                </a:lnTo>
                <a:lnTo>
                  <a:pt x="52057" y="695186"/>
                </a:lnTo>
                <a:lnTo>
                  <a:pt x="160717" y="669984"/>
                </a:lnTo>
                <a:lnTo>
                  <a:pt x="167602" y="666851"/>
                </a:lnTo>
                <a:lnTo>
                  <a:pt x="172578" y="661506"/>
                </a:lnTo>
                <a:lnTo>
                  <a:pt x="175187" y="654685"/>
                </a:lnTo>
                <a:lnTo>
                  <a:pt x="174970" y="647123"/>
                </a:lnTo>
                <a:lnTo>
                  <a:pt x="171836" y="640238"/>
                </a:lnTo>
                <a:lnTo>
                  <a:pt x="166491" y="635262"/>
                </a:lnTo>
                <a:lnTo>
                  <a:pt x="159670" y="632653"/>
                </a:lnTo>
                <a:close/>
              </a:path>
              <a:path w="748664" h="707389">
                <a:moveTo>
                  <a:pt x="55017" y="655388"/>
                </a:moveTo>
                <a:lnTo>
                  <a:pt x="23204" y="662767"/>
                </a:lnTo>
                <a:lnTo>
                  <a:pt x="45780" y="686711"/>
                </a:lnTo>
                <a:lnTo>
                  <a:pt x="55017" y="655388"/>
                </a:lnTo>
                <a:close/>
              </a:path>
              <a:path w="748664" h="707389">
                <a:moveTo>
                  <a:pt x="91846" y="646846"/>
                </a:moveTo>
                <a:lnTo>
                  <a:pt x="55017" y="655388"/>
                </a:lnTo>
                <a:lnTo>
                  <a:pt x="45780" y="686711"/>
                </a:lnTo>
                <a:lnTo>
                  <a:pt x="49563" y="686711"/>
                </a:lnTo>
                <a:lnTo>
                  <a:pt x="91846" y="646846"/>
                </a:lnTo>
                <a:close/>
              </a:path>
              <a:path w="748664" h="707389">
                <a:moveTo>
                  <a:pt x="722387" y="0"/>
                </a:moveTo>
                <a:lnTo>
                  <a:pt x="65710" y="619125"/>
                </a:lnTo>
                <a:lnTo>
                  <a:pt x="55017" y="655388"/>
                </a:lnTo>
                <a:lnTo>
                  <a:pt x="91846" y="646846"/>
                </a:lnTo>
                <a:lnTo>
                  <a:pt x="748524" y="27721"/>
                </a:lnTo>
                <a:lnTo>
                  <a:pt x="722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40257" y="1776476"/>
            <a:ext cx="622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peak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15952" y="2198052"/>
            <a:ext cx="748665" cy="707390"/>
          </a:xfrm>
          <a:custGeom>
            <a:avLst/>
            <a:gdLst/>
            <a:ahLst/>
            <a:cxnLst/>
            <a:rect l="l" t="t" r="r" b="b"/>
            <a:pathLst>
              <a:path w="748665" h="707389">
                <a:moveTo>
                  <a:pt x="62786" y="535467"/>
                </a:moveTo>
                <a:lnTo>
                  <a:pt x="55823" y="537671"/>
                </a:lnTo>
                <a:lnTo>
                  <a:pt x="50195" y="542324"/>
                </a:lnTo>
                <a:lnTo>
                  <a:pt x="46662" y="549013"/>
                </a:lnTo>
                <a:lnTo>
                  <a:pt x="0" y="707260"/>
                </a:lnTo>
                <a:lnTo>
                  <a:pt x="52057" y="695186"/>
                </a:lnTo>
                <a:lnTo>
                  <a:pt x="40575" y="695186"/>
                </a:lnTo>
                <a:lnTo>
                  <a:pt x="14438" y="667465"/>
                </a:lnTo>
                <a:lnTo>
                  <a:pt x="65710" y="619125"/>
                </a:lnTo>
                <a:lnTo>
                  <a:pt x="83206" y="559789"/>
                </a:lnTo>
                <a:lnTo>
                  <a:pt x="83867" y="552253"/>
                </a:lnTo>
                <a:lnTo>
                  <a:pt x="81664" y="545290"/>
                </a:lnTo>
                <a:lnTo>
                  <a:pt x="77011" y="539662"/>
                </a:lnTo>
                <a:lnTo>
                  <a:pt x="70322" y="536129"/>
                </a:lnTo>
                <a:lnTo>
                  <a:pt x="62786" y="535467"/>
                </a:lnTo>
                <a:close/>
              </a:path>
              <a:path w="748665" h="707389">
                <a:moveTo>
                  <a:pt x="65710" y="619125"/>
                </a:moveTo>
                <a:lnTo>
                  <a:pt x="14438" y="667465"/>
                </a:lnTo>
                <a:lnTo>
                  <a:pt x="40575" y="695186"/>
                </a:lnTo>
                <a:lnTo>
                  <a:pt x="49563" y="686711"/>
                </a:lnTo>
                <a:lnTo>
                  <a:pt x="45780" y="686711"/>
                </a:lnTo>
                <a:lnTo>
                  <a:pt x="23204" y="662767"/>
                </a:lnTo>
                <a:lnTo>
                  <a:pt x="55017" y="655388"/>
                </a:lnTo>
                <a:lnTo>
                  <a:pt x="65710" y="619125"/>
                </a:lnTo>
                <a:close/>
              </a:path>
              <a:path w="748665" h="707389">
                <a:moveTo>
                  <a:pt x="159670" y="632653"/>
                </a:moveTo>
                <a:lnTo>
                  <a:pt x="152107" y="632870"/>
                </a:lnTo>
                <a:lnTo>
                  <a:pt x="91846" y="646846"/>
                </a:lnTo>
                <a:lnTo>
                  <a:pt x="40575" y="695186"/>
                </a:lnTo>
                <a:lnTo>
                  <a:pt x="52057" y="695186"/>
                </a:lnTo>
                <a:lnTo>
                  <a:pt x="160715" y="669984"/>
                </a:lnTo>
                <a:lnTo>
                  <a:pt x="167601" y="666851"/>
                </a:lnTo>
                <a:lnTo>
                  <a:pt x="172577" y="661506"/>
                </a:lnTo>
                <a:lnTo>
                  <a:pt x="175186" y="654685"/>
                </a:lnTo>
                <a:lnTo>
                  <a:pt x="174970" y="647123"/>
                </a:lnTo>
                <a:lnTo>
                  <a:pt x="171836" y="640238"/>
                </a:lnTo>
                <a:lnTo>
                  <a:pt x="166491" y="635262"/>
                </a:lnTo>
                <a:lnTo>
                  <a:pt x="159670" y="632653"/>
                </a:lnTo>
                <a:close/>
              </a:path>
              <a:path w="748665" h="707389">
                <a:moveTo>
                  <a:pt x="55017" y="655388"/>
                </a:moveTo>
                <a:lnTo>
                  <a:pt x="23204" y="662767"/>
                </a:lnTo>
                <a:lnTo>
                  <a:pt x="45780" y="686711"/>
                </a:lnTo>
                <a:lnTo>
                  <a:pt x="55017" y="655388"/>
                </a:lnTo>
                <a:close/>
              </a:path>
              <a:path w="748665" h="707389">
                <a:moveTo>
                  <a:pt x="91846" y="646846"/>
                </a:moveTo>
                <a:lnTo>
                  <a:pt x="55017" y="655388"/>
                </a:lnTo>
                <a:lnTo>
                  <a:pt x="45780" y="686711"/>
                </a:lnTo>
                <a:lnTo>
                  <a:pt x="49563" y="686711"/>
                </a:lnTo>
                <a:lnTo>
                  <a:pt x="91846" y="646846"/>
                </a:lnTo>
                <a:close/>
              </a:path>
              <a:path w="748665" h="707389">
                <a:moveTo>
                  <a:pt x="722386" y="0"/>
                </a:moveTo>
                <a:lnTo>
                  <a:pt x="65710" y="619125"/>
                </a:lnTo>
                <a:lnTo>
                  <a:pt x="55017" y="655388"/>
                </a:lnTo>
                <a:lnTo>
                  <a:pt x="91846" y="646846"/>
                </a:lnTo>
                <a:lnTo>
                  <a:pt x="748522" y="27721"/>
                </a:lnTo>
                <a:lnTo>
                  <a:pt x="722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165">
              <a:lnSpc>
                <a:spcPct val="100000"/>
              </a:lnSpc>
              <a:spcBef>
                <a:spcPts val="100"/>
              </a:spcBef>
            </a:pPr>
            <a:r>
              <a:rPr dirty="0"/>
              <a:t>2D</a:t>
            </a:r>
            <a:r>
              <a:rPr spc="-100" dirty="0"/>
              <a:t> </a:t>
            </a:r>
            <a:r>
              <a:rPr dirty="0"/>
              <a:t>Gaussian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4119" y="874457"/>
            <a:ext cx="7426325" cy="2955290"/>
            <a:chOff x="404119" y="874457"/>
            <a:chExt cx="7426325" cy="2955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19" y="874457"/>
              <a:ext cx="2801719" cy="1941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2586" y="1095401"/>
              <a:ext cx="2090139" cy="4552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628" y="2409541"/>
              <a:ext cx="3462465" cy="14197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8424" y="1896033"/>
              <a:ext cx="980839" cy="42790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32748" y="2977388"/>
            <a:ext cx="1137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Gaussian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18275" y="3688965"/>
            <a:ext cx="2512087" cy="253171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05730" y="4038092"/>
            <a:ext cx="6895465" cy="265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Gaussian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2400">
              <a:latin typeface="Calibri"/>
              <a:cs typeface="Calibri"/>
            </a:endParaRPr>
          </a:p>
          <a:p>
            <a:pPr marL="1284605" marR="2489200" indent="-236854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this lecture’s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cover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picture?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2400">
              <a:latin typeface="Calibri"/>
              <a:cs typeface="Calibri"/>
            </a:endParaRPr>
          </a:p>
          <a:p>
            <a:pPr marL="422402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Laplacian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Gaussian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16561" y="3122019"/>
            <a:ext cx="1088677" cy="25509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326880" y="5296324"/>
            <a:ext cx="441959" cy="171450"/>
          </a:xfrm>
          <a:custGeom>
            <a:avLst/>
            <a:gdLst/>
            <a:ahLst/>
            <a:cxnLst/>
            <a:rect l="l" t="t" r="r" b="b"/>
            <a:pathLst>
              <a:path w="441959" h="171450">
                <a:moveTo>
                  <a:pt x="291999" y="0"/>
                </a:moveTo>
                <a:lnTo>
                  <a:pt x="284711" y="475"/>
                </a:lnTo>
                <a:lnTo>
                  <a:pt x="278133" y="3648"/>
                </a:lnTo>
                <a:lnTo>
                  <a:pt x="273104" y="9298"/>
                </a:lnTo>
                <a:lnTo>
                  <a:pt x="270661" y="16458"/>
                </a:lnTo>
                <a:lnTo>
                  <a:pt x="271137" y="23745"/>
                </a:lnTo>
                <a:lnTo>
                  <a:pt x="274310" y="30323"/>
                </a:lnTo>
                <a:lnTo>
                  <a:pt x="279961" y="35352"/>
                </a:lnTo>
                <a:lnTo>
                  <a:pt x="333396" y="66523"/>
                </a:lnTo>
                <a:lnTo>
                  <a:pt x="403860" y="66523"/>
                </a:lnTo>
                <a:lnTo>
                  <a:pt x="403860" y="104623"/>
                </a:lnTo>
                <a:lnTo>
                  <a:pt x="333394" y="104623"/>
                </a:lnTo>
                <a:lnTo>
                  <a:pt x="279961" y="135793"/>
                </a:lnTo>
                <a:lnTo>
                  <a:pt x="274310" y="140822"/>
                </a:lnTo>
                <a:lnTo>
                  <a:pt x="271137" y="147399"/>
                </a:lnTo>
                <a:lnTo>
                  <a:pt x="270661" y="154687"/>
                </a:lnTo>
                <a:lnTo>
                  <a:pt x="273104" y="161847"/>
                </a:lnTo>
                <a:lnTo>
                  <a:pt x="278133" y="167497"/>
                </a:lnTo>
                <a:lnTo>
                  <a:pt x="284711" y="170670"/>
                </a:lnTo>
                <a:lnTo>
                  <a:pt x="291999" y="171145"/>
                </a:lnTo>
                <a:lnTo>
                  <a:pt x="299158" y="168702"/>
                </a:lnTo>
                <a:lnTo>
                  <a:pt x="409009" y="104623"/>
                </a:lnTo>
                <a:lnTo>
                  <a:pt x="403860" y="104623"/>
                </a:lnTo>
                <a:lnTo>
                  <a:pt x="409011" y="104622"/>
                </a:lnTo>
                <a:lnTo>
                  <a:pt x="441666" y="85573"/>
                </a:lnTo>
                <a:lnTo>
                  <a:pt x="299158" y="2443"/>
                </a:lnTo>
                <a:lnTo>
                  <a:pt x="291999" y="0"/>
                </a:lnTo>
                <a:close/>
              </a:path>
              <a:path w="441959" h="171450">
                <a:moveTo>
                  <a:pt x="366053" y="85572"/>
                </a:moveTo>
                <a:lnTo>
                  <a:pt x="333395" y="104623"/>
                </a:lnTo>
                <a:lnTo>
                  <a:pt x="403860" y="104623"/>
                </a:lnTo>
                <a:lnTo>
                  <a:pt x="403860" y="102027"/>
                </a:lnTo>
                <a:lnTo>
                  <a:pt x="394261" y="102027"/>
                </a:lnTo>
                <a:lnTo>
                  <a:pt x="366053" y="85572"/>
                </a:lnTo>
                <a:close/>
              </a:path>
              <a:path w="441959" h="171450">
                <a:moveTo>
                  <a:pt x="0" y="66522"/>
                </a:moveTo>
                <a:lnTo>
                  <a:pt x="0" y="104622"/>
                </a:lnTo>
                <a:lnTo>
                  <a:pt x="333397" y="104622"/>
                </a:lnTo>
                <a:lnTo>
                  <a:pt x="366053" y="85572"/>
                </a:lnTo>
                <a:lnTo>
                  <a:pt x="333396" y="66523"/>
                </a:lnTo>
                <a:lnTo>
                  <a:pt x="0" y="66522"/>
                </a:lnTo>
                <a:close/>
              </a:path>
              <a:path w="441959" h="171450">
                <a:moveTo>
                  <a:pt x="394261" y="69118"/>
                </a:moveTo>
                <a:lnTo>
                  <a:pt x="366053" y="85572"/>
                </a:lnTo>
                <a:lnTo>
                  <a:pt x="394261" y="102027"/>
                </a:lnTo>
                <a:lnTo>
                  <a:pt x="394261" y="69118"/>
                </a:lnTo>
                <a:close/>
              </a:path>
              <a:path w="441959" h="171450">
                <a:moveTo>
                  <a:pt x="403860" y="69118"/>
                </a:moveTo>
                <a:lnTo>
                  <a:pt x="394261" y="69118"/>
                </a:lnTo>
                <a:lnTo>
                  <a:pt x="394261" y="102027"/>
                </a:lnTo>
                <a:lnTo>
                  <a:pt x="403860" y="102027"/>
                </a:lnTo>
                <a:lnTo>
                  <a:pt x="403860" y="69118"/>
                </a:lnTo>
                <a:close/>
              </a:path>
              <a:path w="441959" h="171450">
                <a:moveTo>
                  <a:pt x="333396" y="66523"/>
                </a:moveTo>
                <a:lnTo>
                  <a:pt x="366053" y="85572"/>
                </a:lnTo>
                <a:lnTo>
                  <a:pt x="394261" y="69118"/>
                </a:lnTo>
                <a:lnTo>
                  <a:pt x="403860" y="69118"/>
                </a:lnTo>
                <a:lnTo>
                  <a:pt x="403860" y="66523"/>
                </a:lnTo>
                <a:lnTo>
                  <a:pt x="333396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49140" y="1182477"/>
            <a:ext cx="2567990" cy="13140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4337" y="3012948"/>
            <a:ext cx="3741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Point</a:t>
            </a:r>
            <a:r>
              <a:rPr spc="-229" dirty="0"/>
              <a:t> </a:t>
            </a:r>
            <a:r>
              <a:rPr spc="-10" dirty="0"/>
              <a:t>processing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17370" y="885444"/>
            <a:ext cx="7981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original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dirty="0"/>
              <a:t>Examples</a:t>
            </a:r>
            <a:r>
              <a:rPr spc="-10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point</a:t>
            </a:r>
            <a:r>
              <a:rPr spc="-95" dirty="0"/>
              <a:t> </a:t>
            </a:r>
            <a:r>
              <a:rPr spc="-10" dirty="0"/>
              <a:t>processing</a:t>
            </a: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/>
              <a:t>darken</a:t>
            </a:r>
            <a:r>
              <a:rPr sz="2000" dirty="0"/>
              <a:t>	lower</a:t>
            </a:r>
            <a:r>
              <a:rPr sz="2000" spc="-70" dirty="0"/>
              <a:t> </a:t>
            </a:r>
            <a:r>
              <a:rPr sz="2000" spc="-10" dirty="0"/>
              <a:t>contrast</a:t>
            </a:r>
            <a:r>
              <a:rPr sz="2000" dirty="0"/>
              <a:t>	</a:t>
            </a:r>
            <a:r>
              <a:rPr sz="2000" spc="-10" dirty="0"/>
              <a:t>non-</a:t>
            </a:r>
            <a:r>
              <a:rPr sz="2000" dirty="0"/>
              <a:t>linear</a:t>
            </a:r>
            <a:r>
              <a:rPr sz="2000" spc="-50" dirty="0"/>
              <a:t> </a:t>
            </a:r>
            <a:r>
              <a:rPr sz="2000" dirty="0"/>
              <a:t>lower</a:t>
            </a:r>
            <a:r>
              <a:rPr sz="2000" spc="-50" dirty="0"/>
              <a:t> </a:t>
            </a:r>
            <a:r>
              <a:rPr sz="2000" spc="-10" dirty="0"/>
              <a:t>contrast</a:t>
            </a:r>
            <a:endParaRPr sz="2000"/>
          </a:p>
        </p:txBody>
      </p:sp>
      <p:sp>
        <p:nvSpPr>
          <p:cNvPr id="29" name="object 29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  <p:sp>
        <p:nvSpPr>
          <p:cNvPr id="29" name="object 29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  <p:sp>
        <p:nvSpPr>
          <p:cNvPr id="29" name="object 29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9606" y="3353858"/>
            <a:ext cx="835818" cy="1857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  <p:sp>
        <p:nvSpPr>
          <p:cNvPr id="29" name="object 29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9606" y="3353858"/>
            <a:ext cx="835818" cy="18573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10542" y="3212612"/>
            <a:ext cx="157162" cy="4714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9606" y="3353858"/>
            <a:ext cx="835818" cy="18573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10542" y="3212612"/>
            <a:ext cx="157162" cy="4714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85974" y="3101883"/>
            <a:ext cx="1778793" cy="692943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9606" y="3353858"/>
            <a:ext cx="835818" cy="18573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10542" y="3212612"/>
            <a:ext cx="157162" cy="4714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85974" y="3101883"/>
            <a:ext cx="1778793" cy="692943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2288" y="6325867"/>
            <a:ext cx="828674" cy="1857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9606" y="3353858"/>
            <a:ext cx="835818" cy="18573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10542" y="3212612"/>
            <a:ext cx="157162" cy="4714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85974" y="3101883"/>
            <a:ext cx="1778793" cy="692943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2288" y="6325867"/>
            <a:ext cx="828674" cy="18573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79605" y="6325867"/>
            <a:ext cx="835819" cy="200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1580">
              <a:lnSpc>
                <a:spcPct val="100000"/>
              </a:lnSpc>
              <a:spcBef>
                <a:spcPts val="100"/>
              </a:spcBef>
            </a:pPr>
            <a:r>
              <a:rPr dirty="0"/>
              <a:t>Overview</a:t>
            </a:r>
            <a:r>
              <a:rPr spc="-10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spc="-25" dirty="0"/>
              <a:t>today’s</a:t>
            </a:r>
            <a:r>
              <a:rPr spc="-105" dirty="0"/>
              <a:t> </a:t>
            </a:r>
            <a:r>
              <a:rPr spc="-10" dirty="0"/>
              <a:t>lecture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1883155"/>
            <a:ext cx="4843780" cy="302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Types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transformations.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processing.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0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shift-</a:t>
            </a:r>
            <a:r>
              <a:rPr sz="2400" spc="-10" dirty="0">
                <a:latin typeface="Calibri"/>
                <a:cs typeface="Calibri"/>
              </a:rPr>
              <a:t>invariant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filtering.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Convolution.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2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gradients.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9606" y="3353858"/>
            <a:ext cx="835818" cy="18573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10542" y="3212612"/>
            <a:ext cx="157162" cy="4714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85974" y="3101883"/>
            <a:ext cx="1778793" cy="692943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2288" y="6325867"/>
            <a:ext cx="828674" cy="18573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79605" y="6325867"/>
            <a:ext cx="835819" cy="20002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99800" y="6333452"/>
            <a:ext cx="578644" cy="1857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989" y="1209131"/>
            <a:ext cx="2783840" cy="1854200"/>
            <a:chOff x="224989" y="1209131"/>
            <a:chExt cx="2783840" cy="185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2774961"/>
              <a:ext cx="169665" cy="1518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89" y="1221831"/>
              <a:ext cx="2757877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1339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11236" y="4152229"/>
            <a:ext cx="2783840" cy="1854200"/>
            <a:chOff x="3211236" y="4152229"/>
            <a:chExt cx="2783840" cy="185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936" y="4164930"/>
              <a:ext cx="2052373" cy="182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17586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97484" y="4152229"/>
            <a:ext cx="2783840" cy="1854200"/>
            <a:chOff x="6197484" y="4152229"/>
            <a:chExt cx="2783840" cy="185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184" y="4164930"/>
              <a:ext cx="2052373" cy="1828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03834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89" y="4152229"/>
            <a:ext cx="2783840" cy="1854200"/>
            <a:chOff x="224989" y="4152229"/>
            <a:chExt cx="2783840" cy="1854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689" y="4164930"/>
              <a:ext cx="2757877" cy="1828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339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83733" y="4152229"/>
            <a:ext cx="2783840" cy="1854200"/>
            <a:chOff x="9183733" y="4152229"/>
            <a:chExt cx="2783840" cy="18542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96433" y="4164930"/>
              <a:ext cx="2058787" cy="1828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0083" y="4158579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211236" y="1209131"/>
            <a:ext cx="2783840" cy="1854200"/>
            <a:chOff x="3211236" y="1209131"/>
            <a:chExt cx="2783840" cy="185420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936" y="1221831"/>
              <a:ext cx="2757877" cy="1828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7586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7484" y="1209131"/>
            <a:ext cx="2783840" cy="1854200"/>
            <a:chOff x="6197484" y="1209131"/>
            <a:chExt cx="2783840" cy="18542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0184" y="1221831"/>
              <a:ext cx="2757877" cy="1828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03834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83733" y="1209131"/>
            <a:ext cx="2783840" cy="1854200"/>
            <a:chOff x="9183733" y="1209131"/>
            <a:chExt cx="2783840" cy="185420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96433" y="1221831"/>
              <a:ext cx="2058787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190083" y="1215481"/>
              <a:ext cx="2771140" cy="1841500"/>
            </a:xfrm>
            <a:custGeom>
              <a:avLst/>
              <a:gdLst/>
              <a:ahLst/>
              <a:cxnLst/>
              <a:rect l="l" t="t" r="r" b="b"/>
              <a:pathLst>
                <a:path w="2771140" h="1841500">
                  <a:moveTo>
                    <a:pt x="0" y="0"/>
                  </a:moveTo>
                  <a:lnTo>
                    <a:pt x="2770578" y="0"/>
                  </a:lnTo>
                  <a:lnTo>
                    <a:pt x="2770578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7904" y="245363"/>
            <a:ext cx="910526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6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of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point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processing</a:t>
            </a:r>
            <a:endParaRPr sz="4400">
              <a:latin typeface="Calibri"/>
              <a:cs typeface="Calibri"/>
            </a:endParaRPr>
          </a:p>
          <a:p>
            <a:pPr marL="1458595">
              <a:lnSpc>
                <a:spcPts val="2280"/>
              </a:lnSpc>
              <a:tabLst>
                <a:tab pos="4057015" algn="l"/>
                <a:tab pos="6481445" algn="l"/>
              </a:tabLst>
            </a:pPr>
            <a:r>
              <a:rPr sz="2000" spc="-10" dirty="0">
                <a:latin typeface="Calibri"/>
                <a:cs typeface="Calibri"/>
              </a:rPr>
              <a:t>darken</a:t>
            </a:r>
            <a:r>
              <a:rPr sz="2000" dirty="0">
                <a:latin typeface="Calibri"/>
                <a:cs typeface="Calibri"/>
              </a:rPr>
              <a:t>	lower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3254" y="3820667"/>
            <a:ext cx="626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invert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79636" y="3820667"/>
            <a:ext cx="1418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03910" y="3820667"/>
            <a:ext cx="2542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linear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34733" y="3820667"/>
            <a:ext cx="737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lighten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761" y="3386005"/>
            <a:ext cx="135730" cy="12144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9606" y="3353858"/>
            <a:ext cx="835818" cy="18573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10542" y="3212612"/>
            <a:ext cx="157162" cy="4714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85974" y="3101883"/>
            <a:ext cx="1778793" cy="692943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61436" y="239267"/>
            <a:ext cx="190182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How</a:t>
            </a:r>
            <a:r>
              <a:rPr sz="2000" spc="-50" dirty="0"/>
              <a:t> </a:t>
            </a:r>
            <a:r>
              <a:rPr sz="2000" dirty="0"/>
              <a:t>would</a:t>
            </a:r>
            <a:r>
              <a:rPr sz="2000" spc="-45" dirty="0"/>
              <a:t> </a:t>
            </a:r>
            <a:r>
              <a:rPr sz="2000" spc="-25" dirty="0"/>
              <a:t>you </a:t>
            </a:r>
            <a:r>
              <a:rPr sz="2000" dirty="0"/>
              <a:t>implement</a:t>
            </a:r>
            <a:r>
              <a:rPr sz="2000" spc="-105" dirty="0"/>
              <a:t> </a:t>
            </a:r>
            <a:r>
              <a:rPr sz="2000" spc="-10" dirty="0"/>
              <a:t>these?</a:t>
            </a:r>
            <a:endParaRPr sz="2000"/>
          </a:p>
          <a:p>
            <a:pPr marL="8255" algn="ctr">
              <a:lnSpc>
                <a:spcPct val="100000"/>
              </a:lnSpc>
              <a:spcBef>
                <a:spcPts val="285"/>
              </a:spcBef>
            </a:pPr>
            <a:r>
              <a:rPr sz="2000" spc="-10" dirty="0"/>
              <a:t>original</a:t>
            </a:r>
            <a:endParaRPr sz="2000"/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2288" y="6325867"/>
            <a:ext cx="828674" cy="18573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79605" y="6325867"/>
            <a:ext cx="835819" cy="20002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99800" y="6333452"/>
            <a:ext cx="578644" cy="18573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89559" y="6086993"/>
            <a:ext cx="1571625" cy="6786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0">
              <a:lnSpc>
                <a:spcPct val="100000"/>
              </a:lnSpc>
              <a:spcBef>
                <a:spcPts val="100"/>
              </a:spcBef>
            </a:pPr>
            <a:r>
              <a:rPr dirty="0"/>
              <a:t>Many</a:t>
            </a:r>
            <a:r>
              <a:rPr spc="-95" dirty="0"/>
              <a:t> </a:t>
            </a:r>
            <a:r>
              <a:rPr dirty="0"/>
              <a:t>other</a:t>
            </a:r>
            <a:r>
              <a:rPr spc="-90" dirty="0"/>
              <a:t> </a:t>
            </a:r>
            <a:r>
              <a:rPr dirty="0"/>
              <a:t>types</a:t>
            </a:r>
            <a:r>
              <a:rPr spc="-9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point</a:t>
            </a:r>
            <a:r>
              <a:rPr spc="-90" dirty="0"/>
              <a:t> </a:t>
            </a:r>
            <a:r>
              <a:rPr spc="-10" dirty="0"/>
              <a:t>processing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71" y="1676946"/>
            <a:ext cx="5943599" cy="39609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618" y="1676944"/>
            <a:ext cx="5957107" cy="39609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37177" y="5629147"/>
            <a:ext cx="18535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camera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277" y="5629147"/>
            <a:ext cx="414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stylistic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tonemapping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3434" y="6448044"/>
            <a:ext cx="2908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[Bae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al.,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SIGGRAPH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2006]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0">
              <a:lnSpc>
                <a:spcPct val="100000"/>
              </a:lnSpc>
              <a:spcBef>
                <a:spcPts val="100"/>
              </a:spcBef>
            </a:pPr>
            <a:r>
              <a:rPr dirty="0"/>
              <a:t>Many</a:t>
            </a:r>
            <a:r>
              <a:rPr spc="-95" dirty="0"/>
              <a:t> </a:t>
            </a:r>
            <a:r>
              <a:rPr dirty="0"/>
              <a:t>other</a:t>
            </a:r>
            <a:r>
              <a:rPr spc="-90" dirty="0"/>
              <a:t> </a:t>
            </a:r>
            <a:r>
              <a:rPr dirty="0"/>
              <a:t>types</a:t>
            </a:r>
            <a:r>
              <a:rPr spc="-9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point</a:t>
            </a:r>
            <a:r>
              <a:rPr spc="-90" dirty="0"/>
              <a:t> </a:t>
            </a:r>
            <a:r>
              <a:rPr spc="-10" dirty="0"/>
              <a:t>processing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2106" y="1325563"/>
            <a:ext cx="8967786" cy="5415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057400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 + effect could give wash out appearance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954" y="3012948"/>
            <a:ext cx="8098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Linear</a:t>
            </a:r>
            <a:r>
              <a:rPr spc="-80" dirty="0"/>
              <a:t> </a:t>
            </a:r>
            <a:r>
              <a:rPr spc="-45" dirty="0"/>
              <a:t>shift-</a:t>
            </a:r>
            <a:r>
              <a:rPr spc="-20" dirty="0"/>
              <a:t>invariant</a:t>
            </a:r>
            <a:r>
              <a:rPr spc="-80" dirty="0"/>
              <a:t> </a:t>
            </a:r>
            <a:r>
              <a:rPr dirty="0"/>
              <a:t>image</a:t>
            </a:r>
            <a:r>
              <a:rPr spc="-80" dirty="0"/>
              <a:t> </a:t>
            </a:r>
            <a:r>
              <a:rPr spc="-10" dirty="0"/>
              <a:t>filtering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0035">
              <a:lnSpc>
                <a:spcPct val="100000"/>
              </a:lnSpc>
              <a:spcBef>
                <a:spcPts val="100"/>
              </a:spcBef>
            </a:pPr>
            <a:r>
              <a:rPr dirty="0"/>
              <a:t>Linear</a:t>
            </a:r>
            <a:r>
              <a:rPr spc="-80" dirty="0"/>
              <a:t> </a:t>
            </a:r>
            <a:r>
              <a:rPr spc="-45" dirty="0"/>
              <a:t>shift-</a:t>
            </a:r>
            <a:r>
              <a:rPr spc="-20" dirty="0"/>
              <a:t>invariant</a:t>
            </a:r>
            <a:r>
              <a:rPr spc="-80" dirty="0"/>
              <a:t> </a:t>
            </a:r>
            <a:r>
              <a:rPr dirty="0"/>
              <a:t>image</a:t>
            </a:r>
            <a:r>
              <a:rPr spc="-80" dirty="0"/>
              <a:t> </a:t>
            </a:r>
            <a:r>
              <a:rPr spc="-10" dirty="0"/>
              <a:t>filtering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2376932"/>
            <a:ext cx="10593070" cy="2031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Replace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linear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combination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itself).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combination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filter’s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spc="-10" dirty="0" smtClean="0">
                <a:latin typeface="Calibri"/>
                <a:cs typeface="Calibri"/>
              </a:rPr>
              <a:t>kernel</a:t>
            </a:r>
            <a:r>
              <a:rPr lang="en-US" sz="2400" i="1" spc="-10" dirty="0" smtClean="0">
                <a:latin typeface="Calibri"/>
                <a:cs typeface="Calibri"/>
              </a:rPr>
              <a:t> , mask, window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620"/>
              </a:lnSpc>
              <a:spcBef>
                <a:spcPts val="261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shifted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linear </a:t>
            </a:r>
            <a:r>
              <a:rPr sz="2400" dirty="0">
                <a:latin typeface="Calibri"/>
                <a:cs typeface="Calibri"/>
              </a:rPr>
              <a:t>combination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neighbors.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2125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Example:</a:t>
            </a:r>
            <a:r>
              <a:rPr spc="-95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box</a:t>
            </a:r>
            <a:r>
              <a:rPr spc="-95" dirty="0"/>
              <a:t> </a:t>
            </a:r>
            <a:r>
              <a:rPr spc="-10" dirty="0"/>
              <a:t>filter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2411" y="2239720"/>
            <a:ext cx="4215935" cy="37701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6258" y="1742947"/>
            <a:ext cx="5440680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also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(not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rekt)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0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also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square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19459" y="3260764"/>
          <a:ext cx="1240152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258" y="3505100"/>
            <a:ext cx="1312664" cy="8483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6258" y="5001259"/>
            <a:ext cx="433578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replaces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average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has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smoothing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(blurring)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284" y="3699764"/>
            <a:ext cx="795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kernel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5037" y="1730373"/>
            <a:ext cx="0" cy="2854325"/>
          </a:xfrm>
          <a:custGeom>
            <a:avLst/>
            <a:gdLst/>
            <a:ahLst/>
            <a:cxnLst/>
            <a:rect l="l" t="t" r="r" b="b"/>
            <a:pathLst>
              <a:path h="2854325">
                <a:moveTo>
                  <a:pt x="0" y="0"/>
                </a:moveTo>
                <a:lnTo>
                  <a:pt x="0" y="285433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8573" y="1730373"/>
            <a:ext cx="0" cy="2854325"/>
          </a:xfrm>
          <a:custGeom>
            <a:avLst/>
            <a:gdLst/>
            <a:ahLst/>
            <a:cxnLst/>
            <a:rect l="l" t="t" r="r" b="b"/>
            <a:pathLst>
              <a:path h="2854325">
                <a:moveTo>
                  <a:pt x="0" y="0"/>
                </a:moveTo>
                <a:lnTo>
                  <a:pt x="0" y="285433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06031" y="1743073"/>
          <a:ext cx="2870831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58190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20" name="object 20"/>
          <p:cNvSpPr/>
          <p:nvPr/>
        </p:nvSpPr>
        <p:spPr>
          <a:xfrm>
            <a:off x="1883133" y="3464643"/>
            <a:ext cx="841375" cy="1346200"/>
          </a:xfrm>
          <a:custGeom>
            <a:avLst/>
            <a:gdLst/>
            <a:ahLst/>
            <a:cxnLst/>
            <a:rect l="l" t="t" r="r" b="b"/>
            <a:pathLst>
              <a:path w="841375" h="1346200">
                <a:moveTo>
                  <a:pt x="801330" y="64334"/>
                </a:moveTo>
                <a:lnTo>
                  <a:pt x="767963" y="82110"/>
                </a:lnTo>
                <a:lnTo>
                  <a:pt x="0" y="1325631"/>
                </a:lnTo>
                <a:lnTo>
                  <a:pt x="32415" y="1345650"/>
                </a:lnTo>
                <a:lnTo>
                  <a:pt x="800379" y="102130"/>
                </a:lnTo>
                <a:lnTo>
                  <a:pt x="801330" y="64334"/>
                </a:lnTo>
                <a:close/>
              </a:path>
              <a:path w="841375" h="1346200">
                <a:moveTo>
                  <a:pt x="840504" y="22153"/>
                </a:moveTo>
                <a:lnTo>
                  <a:pt x="804990" y="22153"/>
                </a:lnTo>
                <a:lnTo>
                  <a:pt x="837407" y="42172"/>
                </a:lnTo>
                <a:lnTo>
                  <a:pt x="800379" y="102130"/>
                </a:lnTo>
                <a:lnTo>
                  <a:pt x="798822" y="163970"/>
                </a:lnTo>
                <a:lnTo>
                  <a:pt x="800132" y="171421"/>
                </a:lnTo>
                <a:lnTo>
                  <a:pt x="804061" y="177578"/>
                </a:lnTo>
                <a:lnTo>
                  <a:pt x="810011" y="181811"/>
                </a:lnTo>
                <a:lnTo>
                  <a:pt x="817387" y="183494"/>
                </a:lnTo>
                <a:lnTo>
                  <a:pt x="824837" y="182185"/>
                </a:lnTo>
                <a:lnTo>
                  <a:pt x="830993" y="178256"/>
                </a:lnTo>
                <a:lnTo>
                  <a:pt x="835227" y="172305"/>
                </a:lnTo>
                <a:lnTo>
                  <a:pt x="836910" y="164929"/>
                </a:lnTo>
                <a:lnTo>
                  <a:pt x="840504" y="22153"/>
                </a:lnTo>
                <a:close/>
              </a:path>
              <a:path w="841375" h="1346200">
                <a:moveTo>
                  <a:pt x="841062" y="0"/>
                </a:moveTo>
                <a:lnTo>
                  <a:pt x="695451" y="77569"/>
                </a:lnTo>
                <a:lnTo>
                  <a:pt x="689611" y="82376"/>
                </a:lnTo>
                <a:lnTo>
                  <a:pt x="686187" y="88827"/>
                </a:lnTo>
                <a:lnTo>
                  <a:pt x="685430" y="96091"/>
                </a:lnTo>
                <a:lnTo>
                  <a:pt x="687595" y="103339"/>
                </a:lnTo>
                <a:lnTo>
                  <a:pt x="692403" y="109180"/>
                </a:lnTo>
                <a:lnTo>
                  <a:pt x="698853" y="112604"/>
                </a:lnTo>
                <a:lnTo>
                  <a:pt x="706117" y="113361"/>
                </a:lnTo>
                <a:lnTo>
                  <a:pt x="713365" y="111196"/>
                </a:lnTo>
                <a:lnTo>
                  <a:pt x="767963" y="82110"/>
                </a:lnTo>
                <a:lnTo>
                  <a:pt x="804990" y="22153"/>
                </a:lnTo>
                <a:lnTo>
                  <a:pt x="840504" y="22153"/>
                </a:lnTo>
                <a:lnTo>
                  <a:pt x="841062" y="0"/>
                </a:lnTo>
                <a:close/>
              </a:path>
              <a:path w="841375" h="1346200">
                <a:moveTo>
                  <a:pt x="820428" y="31687"/>
                </a:moveTo>
                <a:lnTo>
                  <a:pt x="802152" y="31687"/>
                </a:lnTo>
                <a:lnTo>
                  <a:pt x="830153" y="48980"/>
                </a:lnTo>
                <a:lnTo>
                  <a:pt x="801330" y="64334"/>
                </a:lnTo>
                <a:lnTo>
                  <a:pt x="800379" y="102130"/>
                </a:lnTo>
                <a:lnTo>
                  <a:pt x="837407" y="42172"/>
                </a:lnTo>
                <a:lnTo>
                  <a:pt x="820428" y="31687"/>
                </a:lnTo>
                <a:close/>
              </a:path>
              <a:path w="841375" h="1346200">
                <a:moveTo>
                  <a:pt x="804990" y="22153"/>
                </a:moveTo>
                <a:lnTo>
                  <a:pt x="767963" y="82110"/>
                </a:lnTo>
                <a:lnTo>
                  <a:pt x="801330" y="64334"/>
                </a:lnTo>
                <a:lnTo>
                  <a:pt x="802152" y="31687"/>
                </a:lnTo>
                <a:lnTo>
                  <a:pt x="820428" y="31687"/>
                </a:lnTo>
                <a:lnTo>
                  <a:pt x="804990" y="22153"/>
                </a:lnTo>
                <a:close/>
              </a:path>
              <a:path w="841375" h="1346200">
                <a:moveTo>
                  <a:pt x="802152" y="31687"/>
                </a:moveTo>
                <a:lnTo>
                  <a:pt x="801330" y="64334"/>
                </a:lnTo>
                <a:lnTo>
                  <a:pt x="830153" y="48980"/>
                </a:lnTo>
                <a:lnTo>
                  <a:pt x="802152" y="31687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86298" y="2585977"/>
            <a:ext cx="2370455" cy="2228215"/>
          </a:xfrm>
          <a:custGeom>
            <a:avLst/>
            <a:gdLst/>
            <a:ahLst/>
            <a:cxnLst/>
            <a:rect l="l" t="t" r="r" b="b"/>
            <a:pathLst>
              <a:path w="2370454" h="2228215">
                <a:moveTo>
                  <a:pt x="2315139" y="51770"/>
                </a:moveTo>
                <a:lnTo>
                  <a:pt x="2278294" y="60245"/>
                </a:lnTo>
                <a:lnTo>
                  <a:pt x="0" y="2200422"/>
                </a:lnTo>
                <a:lnTo>
                  <a:pt x="26085" y="2228192"/>
                </a:lnTo>
                <a:lnTo>
                  <a:pt x="2304379" y="88015"/>
                </a:lnTo>
                <a:lnTo>
                  <a:pt x="2315139" y="51770"/>
                </a:lnTo>
                <a:close/>
              </a:path>
              <a:path w="2370454" h="2228215">
                <a:moveTo>
                  <a:pt x="2366685" y="12011"/>
                </a:moveTo>
                <a:lnTo>
                  <a:pt x="2329641" y="12011"/>
                </a:lnTo>
                <a:lnTo>
                  <a:pt x="2355726" y="39781"/>
                </a:lnTo>
                <a:lnTo>
                  <a:pt x="2304379" y="88015"/>
                </a:lnTo>
                <a:lnTo>
                  <a:pt x="2286775" y="147317"/>
                </a:lnTo>
                <a:lnTo>
                  <a:pt x="2286100" y="154852"/>
                </a:lnTo>
                <a:lnTo>
                  <a:pt x="2288291" y="161818"/>
                </a:lnTo>
                <a:lnTo>
                  <a:pt x="2292934" y="167456"/>
                </a:lnTo>
                <a:lnTo>
                  <a:pt x="2299616" y="171001"/>
                </a:lnTo>
                <a:lnTo>
                  <a:pt x="2307151" y="171676"/>
                </a:lnTo>
                <a:lnTo>
                  <a:pt x="2314118" y="169485"/>
                </a:lnTo>
                <a:lnTo>
                  <a:pt x="2319754" y="164842"/>
                </a:lnTo>
                <a:lnTo>
                  <a:pt x="2323299" y="158160"/>
                </a:lnTo>
                <a:lnTo>
                  <a:pt x="2366685" y="12011"/>
                </a:lnTo>
                <a:close/>
              </a:path>
              <a:path w="2370454" h="2228215">
                <a:moveTo>
                  <a:pt x="2337580" y="20463"/>
                </a:moveTo>
                <a:lnTo>
                  <a:pt x="2324432" y="20463"/>
                </a:lnTo>
                <a:lnTo>
                  <a:pt x="2346965" y="44450"/>
                </a:lnTo>
                <a:lnTo>
                  <a:pt x="2315139" y="51770"/>
                </a:lnTo>
                <a:lnTo>
                  <a:pt x="2304379" y="88015"/>
                </a:lnTo>
                <a:lnTo>
                  <a:pt x="2355726" y="39781"/>
                </a:lnTo>
                <a:lnTo>
                  <a:pt x="2337580" y="20463"/>
                </a:lnTo>
                <a:close/>
              </a:path>
              <a:path w="2370454" h="2228215">
                <a:moveTo>
                  <a:pt x="2370251" y="0"/>
                </a:moveTo>
                <a:lnTo>
                  <a:pt x="2209467" y="36981"/>
                </a:lnTo>
                <a:lnTo>
                  <a:pt x="2202576" y="40102"/>
                </a:lnTo>
                <a:lnTo>
                  <a:pt x="2197590" y="45438"/>
                </a:lnTo>
                <a:lnTo>
                  <a:pt x="2194968" y="52254"/>
                </a:lnTo>
                <a:lnTo>
                  <a:pt x="2195172" y="59817"/>
                </a:lnTo>
                <a:lnTo>
                  <a:pt x="2198293" y="66707"/>
                </a:lnTo>
                <a:lnTo>
                  <a:pt x="2203629" y="71693"/>
                </a:lnTo>
                <a:lnTo>
                  <a:pt x="2210445" y="74315"/>
                </a:lnTo>
                <a:lnTo>
                  <a:pt x="2218006" y="74112"/>
                </a:lnTo>
                <a:lnTo>
                  <a:pt x="2278294" y="60245"/>
                </a:lnTo>
                <a:lnTo>
                  <a:pt x="2329641" y="12011"/>
                </a:lnTo>
                <a:lnTo>
                  <a:pt x="2366685" y="12011"/>
                </a:lnTo>
                <a:lnTo>
                  <a:pt x="2370251" y="0"/>
                </a:lnTo>
                <a:close/>
              </a:path>
              <a:path w="2370454" h="2228215">
                <a:moveTo>
                  <a:pt x="2329641" y="12011"/>
                </a:moveTo>
                <a:lnTo>
                  <a:pt x="2278294" y="60245"/>
                </a:lnTo>
                <a:lnTo>
                  <a:pt x="2315139" y="51770"/>
                </a:lnTo>
                <a:lnTo>
                  <a:pt x="2324432" y="20463"/>
                </a:lnTo>
                <a:lnTo>
                  <a:pt x="2337580" y="20463"/>
                </a:lnTo>
                <a:lnTo>
                  <a:pt x="2329641" y="12011"/>
                </a:lnTo>
                <a:close/>
              </a:path>
              <a:path w="2370454" h="2228215">
                <a:moveTo>
                  <a:pt x="2324432" y="20463"/>
                </a:moveTo>
                <a:lnTo>
                  <a:pt x="2315139" y="51770"/>
                </a:lnTo>
                <a:lnTo>
                  <a:pt x="2346965" y="44450"/>
                </a:lnTo>
                <a:lnTo>
                  <a:pt x="2324432" y="20463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3523" y="4780788"/>
            <a:ext cx="26714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note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assume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kernel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coordinates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centered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131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58190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5873" y="2296159"/>
            <a:ext cx="2890520" cy="295910"/>
            <a:chOff x="3825873" y="2296159"/>
            <a:chExt cx="2890520" cy="295910"/>
          </a:xfrm>
        </p:grpSpPr>
        <p:sp>
          <p:nvSpPr>
            <p:cNvPr id="3" name="object 3"/>
            <p:cNvSpPr/>
            <p:nvPr/>
          </p:nvSpPr>
          <p:spPr>
            <a:xfrm>
              <a:off x="5557355" y="2308859"/>
              <a:ext cx="573405" cy="283210"/>
            </a:xfrm>
            <a:custGeom>
              <a:avLst/>
              <a:gdLst/>
              <a:ahLst/>
              <a:cxnLst/>
              <a:rect l="l" t="t" r="r" b="b"/>
              <a:pathLst>
                <a:path w="573404" h="283210">
                  <a:moveTo>
                    <a:pt x="572922" y="0"/>
                  </a:moveTo>
                  <a:lnTo>
                    <a:pt x="286461" y="0"/>
                  </a:lnTo>
                  <a:lnTo>
                    <a:pt x="0" y="0"/>
                  </a:lnTo>
                  <a:lnTo>
                    <a:pt x="0" y="282892"/>
                  </a:lnTo>
                  <a:lnTo>
                    <a:pt x="286461" y="282892"/>
                  </a:lnTo>
                  <a:lnTo>
                    <a:pt x="572922" y="282892"/>
                  </a:lnTo>
                  <a:lnTo>
                    <a:pt x="57292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5873" y="2308859"/>
              <a:ext cx="2890520" cy="0"/>
            </a:xfrm>
            <a:custGeom>
              <a:avLst/>
              <a:gdLst/>
              <a:ahLst/>
              <a:cxnLst/>
              <a:rect l="l" t="t" r="r" b="b"/>
              <a:pathLst>
                <a:path w="2890520">
                  <a:moveTo>
                    <a:pt x="0" y="0"/>
                  </a:moveTo>
                  <a:lnTo>
                    <a:pt x="28900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25873" y="17430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276306" y="1716087"/>
            <a:ext cx="2882900" cy="2882900"/>
          </a:xfrm>
          <a:custGeom>
            <a:avLst/>
            <a:gdLst/>
            <a:ahLst/>
            <a:cxnLst/>
            <a:rect l="l" t="t" r="r" b="b"/>
            <a:pathLst>
              <a:path w="2882900" h="2882900">
                <a:moveTo>
                  <a:pt x="298450" y="0"/>
                </a:moveTo>
                <a:lnTo>
                  <a:pt x="298450" y="2882900"/>
                </a:lnTo>
              </a:path>
              <a:path w="2882900" h="2882900">
                <a:moveTo>
                  <a:pt x="584200" y="0"/>
                </a:moveTo>
                <a:lnTo>
                  <a:pt x="584200" y="2882900"/>
                </a:lnTo>
              </a:path>
              <a:path w="2882900" h="2882900">
                <a:moveTo>
                  <a:pt x="869950" y="0"/>
                </a:moveTo>
                <a:lnTo>
                  <a:pt x="869950" y="2882900"/>
                </a:lnTo>
              </a:path>
              <a:path w="2882900" h="2882900">
                <a:moveTo>
                  <a:pt x="1155700" y="0"/>
                </a:moveTo>
                <a:lnTo>
                  <a:pt x="1155700" y="2882900"/>
                </a:lnTo>
              </a:path>
              <a:path w="2882900" h="2882900">
                <a:moveTo>
                  <a:pt x="1441450" y="0"/>
                </a:moveTo>
                <a:lnTo>
                  <a:pt x="1441450" y="2882900"/>
                </a:lnTo>
              </a:path>
              <a:path w="2882900" h="2882900">
                <a:moveTo>
                  <a:pt x="1727200" y="0"/>
                </a:moveTo>
                <a:lnTo>
                  <a:pt x="1727200" y="2882900"/>
                </a:lnTo>
              </a:path>
              <a:path w="2882900" h="2882900">
                <a:moveTo>
                  <a:pt x="2012950" y="0"/>
                </a:moveTo>
                <a:lnTo>
                  <a:pt x="2012950" y="2882900"/>
                </a:lnTo>
              </a:path>
              <a:path w="2882900" h="2882900">
                <a:moveTo>
                  <a:pt x="2298700" y="0"/>
                </a:moveTo>
                <a:lnTo>
                  <a:pt x="2298700" y="2882900"/>
                </a:lnTo>
              </a:path>
              <a:path w="2882900" h="2882900">
                <a:moveTo>
                  <a:pt x="2584450" y="0"/>
                </a:moveTo>
                <a:lnTo>
                  <a:pt x="2584450" y="2882900"/>
                </a:lnTo>
              </a:path>
              <a:path w="2882900" h="2882900">
                <a:moveTo>
                  <a:pt x="0" y="298450"/>
                </a:moveTo>
                <a:lnTo>
                  <a:pt x="2882900" y="298450"/>
                </a:lnTo>
              </a:path>
              <a:path w="2882900" h="2882900">
                <a:moveTo>
                  <a:pt x="0" y="584200"/>
                </a:moveTo>
                <a:lnTo>
                  <a:pt x="2882900" y="584200"/>
                </a:lnTo>
              </a:path>
              <a:path w="2882900" h="2882900">
                <a:moveTo>
                  <a:pt x="0" y="869950"/>
                </a:moveTo>
                <a:lnTo>
                  <a:pt x="2882900" y="869950"/>
                </a:lnTo>
              </a:path>
              <a:path w="2882900" h="2882900">
                <a:moveTo>
                  <a:pt x="0" y="1155700"/>
                </a:moveTo>
                <a:lnTo>
                  <a:pt x="2882900" y="1155700"/>
                </a:lnTo>
              </a:path>
              <a:path w="2882900" h="2882900">
                <a:moveTo>
                  <a:pt x="0" y="1441450"/>
                </a:moveTo>
                <a:lnTo>
                  <a:pt x="2882900" y="1441450"/>
                </a:lnTo>
              </a:path>
              <a:path w="2882900" h="2882900">
                <a:moveTo>
                  <a:pt x="0" y="1727200"/>
                </a:moveTo>
                <a:lnTo>
                  <a:pt x="2882900" y="1727200"/>
                </a:lnTo>
              </a:path>
              <a:path w="2882900" h="2882900">
                <a:moveTo>
                  <a:pt x="0" y="2012950"/>
                </a:moveTo>
                <a:lnTo>
                  <a:pt x="2882900" y="2012950"/>
                </a:lnTo>
              </a:path>
              <a:path w="2882900" h="2882900">
                <a:moveTo>
                  <a:pt x="0" y="2298700"/>
                </a:moveTo>
                <a:lnTo>
                  <a:pt x="2882900" y="2298700"/>
                </a:lnTo>
              </a:path>
              <a:path w="2882900" h="2882900">
                <a:moveTo>
                  <a:pt x="0" y="2584450"/>
                </a:moveTo>
                <a:lnTo>
                  <a:pt x="2882900" y="2584450"/>
                </a:lnTo>
              </a:path>
              <a:path w="2882900" h="2882900">
                <a:moveTo>
                  <a:pt x="12700" y="0"/>
                </a:moveTo>
                <a:lnTo>
                  <a:pt x="12700" y="2882900"/>
                </a:lnTo>
              </a:path>
              <a:path w="2882900" h="2882900">
                <a:moveTo>
                  <a:pt x="2870200" y="0"/>
                </a:moveTo>
                <a:lnTo>
                  <a:pt x="2870200" y="2882900"/>
                </a:lnTo>
              </a:path>
              <a:path w="2882900" h="2882900">
                <a:moveTo>
                  <a:pt x="0" y="12700"/>
                </a:moveTo>
                <a:lnTo>
                  <a:pt x="2882900" y="12700"/>
                </a:lnTo>
              </a:path>
              <a:path w="2882900" h="2882900">
                <a:moveTo>
                  <a:pt x="0" y="2870200"/>
                </a:moveTo>
                <a:lnTo>
                  <a:pt x="2882900" y="287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97775" y="2032000"/>
            <a:ext cx="1079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67201" y="2111664"/>
            <a:ext cx="5631815" cy="1257935"/>
          </a:xfrm>
          <a:custGeom>
            <a:avLst/>
            <a:gdLst/>
            <a:ahLst/>
            <a:cxnLst/>
            <a:rect l="l" t="t" r="r" b="b"/>
            <a:pathLst>
              <a:path w="5631815" h="1257935">
                <a:moveTo>
                  <a:pt x="109872" y="56558"/>
                </a:moveTo>
                <a:lnTo>
                  <a:pt x="73990" y="68465"/>
                </a:lnTo>
                <a:lnTo>
                  <a:pt x="102018" y="93839"/>
                </a:lnTo>
                <a:lnTo>
                  <a:pt x="5623914" y="1257396"/>
                </a:lnTo>
                <a:lnTo>
                  <a:pt x="5631770" y="1220115"/>
                </a:lnTo>
                <a:lnTo>
                  <a:pt x="109872" y="56558"/>
                </a:lnTo>
                <a:close/>
              </a:path>
              <a:path w="5631815" h="1257935">
                <a:moveTo>
                  <a:pt x="164095" y="0"/>
                </a:moveTo>
                <a:lnTo>
                  <a:pt x="156587" y="914"/>
                </a:lnTo>
                <a:lnTo>
                  <a:pt x="0" y="52874"/>
                </a:lnTo>
                <a:lnTo>
                  <a:pt x="122306" y="163601"/>
                </a:lnTo>
                <a:lnTo>
                  <a:pt x="128807" y="167468"/>
                </a:lnTo>
                <a:lnTo>
                  <a:pt x="136036" y="168506"/>
                </a:lnTo>
                <a:lnTo>
                  <a:pt x="143127" y="166756"/>
                </a:lnTo>
                <a:lnTo>
                  <a:pt x="102018" y="93839"/>
                </a:lnTo>
                <a:lnTo>
                  <a:pt x="33055" y="79307"/>
                </a:lnTo>
                <a:lnTo>
                  <a:pt x="40911" y="42027"/>
                </a:lnTo>
                <a:lnTo>
                  <a:pt x="153663" y="42027"/>
                </a:lnTo>
                <a:lnTo>
                  <a:pt x="168586" y="37075"/>
                </a:lnTo>
                <a:lnTo>
                  <a:pt x="175152" y="33319"/>
                </a:lnTo>
                <a:lnTo>
                  <a:pt x="179614" y="27537"/>
                </a:lnTo>
                <a:lnTo>
                  <a:pt x="181581" y="20504"/>
                </a:lnTo>
                <a:lnTo>
                  <a:pt x="180666" y="12994"/>
                </a:lnTo>
                <a:lnTo>
                  <a:pt x="176910" y="6428"/>
                </a:lnTo>
                <a:lnTo>
                  <a:pt x="171128" y="1967"/>
                </a:lnTo>
                <a:lnTo>
                  <a:pt x="164095" y="0"/>
                </a:lnTo>
                <a:close/>
              </a:path>
              <a:path w="5631815" h="1257935">
                <a:moveTo>
                  <a:pt x="40911" y="42027"/>
                </a:moveTo>
                <a:lnTo>
                  <a:pt x="33055" y="79307"/>
                </a:lnTo>
                <a:lnTo>
                  <a:pt x="102018" y="93839"/>
                </a:lnTo>
                <a:lnTo>
                  <a:pt x="85351" y="78750"/>
                </a:lnTo>
                <a:lnTo>
                  <a:pt x="42994" y="78750"/>
                </a:lnTo>
                <a:lnTo>
                  <a:pt x="49780" y="46546"/>
                </a:lnTo>
                <a:lnTo>
                  <a:pt x="62362" y="46546"/>
                </a:lnTo>
                <a:lnTo>
                  <a:pt x="40911" y="42027"/>
                </a:lnTo>
                <a:close/>
              </a:path>
              <a:path w="5631815" h="1257935">
                <a:moveTo>
                  <a:pt x="49780" y="46546"/>
                </a:moveTo>
                <a:lnTo>
                  <a:pt x="42994" y="78750"/>
                </a:lnTo>
                <a:lnTo>
                  <a:pt x="73990" y="68465"/>
                </a:lnTo>
                <a:lnTo>
                  <a:pt x="49780" y="46546"/>
                </a:lnTo>
                <a:close/>
              </a:path>
              <a:path w="5631815" h="1257935">
                <a:moveTo>
                  <a:pt x="73990" y="68465"/>
                </a:moveTo>
                <a:lnTo>
                  <a:pt x="42994" y="78750"/>
                </a:lnTo>
                <a:lnTo>
                  <a:pt x="85351" y="78750"/>
                </a:lnTo>
                <a:lnTo>
                  <a:pt x="73990" y="68465"/>
                </a:lnTo>
                <a:close/>
              </a:path>
              <a:path w="5631815" h="1257935">
                <a:moveTo>
                  <a:pt x="62362" y="46546"/>
                </a:moveTo>
                <a:lnTo>
                  <a:pt x="49780" y="46546"/>
                </a:lnTo>
                <a:lnTo>
                  <a:pt x="73990" y="68465"/>
                </a:lnTo>
                <a:lnTo>
                  <a:pt x="109872" y="56558"/>
                </a:lnTo>
                <a:lnTo>
                  <a:pt x="62362" y="46546"/>
                </a:lnTo>
                <a:close/>
              </a:path>
              <a:path w="5631815" h="1257935">
                <a:moveTo>
                  <a:pt x="153663" y="42027"/>
                </a:moveTo>
                <a:lnTo>
                  <a:pt x="40911" y="42027"/>
                </a:lnTo>
                <a:lnTo>
                  <a:pt x="109872" y="56558"/>
                </a:lnTo>
                <a:lnTo>
                  <a:pt x="153663" y="42027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842250" y="1989137"/>
            <a:ext cx="2761615" cy="1378585"/>
            <a:chOff x="7842250" y="1989137"/>
            <a:chExt cx="2761615" cy="1378585"/>
          </a:xfrm>
        </p:grpSpPr>
        <p:sp>
          <p:nvSpPr>
            <p:cNvPr id="23" name="object 23"/>
            <p:cNvSpPr/>
            <p:nvPr/>
          </p:nvSpPr>
          <p:spPr>
            <a:xfrm>
              <a:off x="7867650" y="2014537"/>
              <a:ext cx="264795" cy="278765"/>
            </a:xfrm>
            <a:custGeom>
              <a:avLst/>
              <a:gdLst/>
              <a:ahLst/>
              <a:cxnLst/>
              <a:rect l="l" t="t" r="r" b="b"/>
              <a:pathLst>
                <a:path w="264795" h="278764">
                  <a:moveTo>
                    <a:pt x="0" y="0"/>
                  </a:moveTo>
                  <a:lnTo>
                    <a:pt x="264319" y="0"/>
                  </a:lnTo>
                  <a:lnTo>
                    <a:pt x="264319" y="278607"/>
                  </a:lnTo>
                  <a:lnTo>
                    <a:pt x="0" y="27860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4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31889" y="2141301"/>
              <a:ext cx="2472055" cy="1226820"/>
            </a:xfrm>
            <a:custGeom>
              <a:avLst/>
              <a:gdLst/>
              <a:ahLst/>
              <a:cxnLst/>
              <a:rect l="l" t="t" r="r" b="b"/>
              <a:pathLst>
                <a:path w="2472054" h="1226820">
                  <a:moveTo>
                    <a:pt x="105712" y="42677"/>
                  </a:moveTo>
                  <a:lnTo>
                    <a:pt x="68013" y="45542"/>
                  </a:lnTo>
                  <a:lnTo>
                    <a:pt x="89064" y="76948"/>
                  </a:lnTo>
                  <a:lnTo>
                    <a:pt x="2454828" y="1226253"/>
                  </a:lnTo>
                  <a:lnTo>
                    <a:pt x="2471477" y="1191983"/>
                  </a:lnTo>
                  <a:lnTo>
                    <a:pt x="105712" y="42677"/>
                  </a:lnTo>
                  <a:close/>
                </a:path>
                <a:path w="2472054" h="1226820">
                  <a:moveTo>
                    <a:pt x="164508" y="0"/>
                  </a:moveTo>
                  <a:lnTo>
                    <a:pt x="0" y="12500"/>
                  </a:lnTo>
                  <a:lnTo>
                    <a:pt x="91857" y="149546"/>
                  </a:lnTo>
                  <a:lnTo>
                    <a:pt x="111295" y="157648"/>
                  </a:lnTo>
                  <a:lnTo>
                    <a:pt x="118289" y="154763"/>
                  </a:lnTo>
                  <a:lnTo>
                    <a:pt x="89064" y="76948"/>
                  </a:lnTo>
                  <a:lnTo>
                    <a:pt x="25684" y="46158"/>
                  </a:lnTo>
                  <a:lnTo>
                    <a:pt x="42332" y="11887"/>
                  </a:lnTo>
                  <a:lnTo>
                    <a:pt x="183348" y="11887"/>
                  </a:lnTo>
                  <a:lnTo>
                    <a:pt x="182892" y="10270"/>
                  </a:lnTo>
                  <a:lnTo>
                    <a:pt x="178363" y="4542"/>
                  </a:lnTo>
                  <a:lnTo>
                    <a:pt x="172015" y="930"/>
                  </a:lnTo>
                  <a:lnTo>
                    <a:pt x="164508" y="0"/>
                  </a:lnTo>
                  <a:close/>
                </a:path>
                <a:path w="2472054" h="1226820">
                  <a:moveTo>
                    <a:pt x="42332" y="11887"/>
                  </a:moveTo>
                  <a:lnTo>
                    <a:pt x="25684" y="46158"/>
                  </a:lnTo>
                  <a:lnTo>
                    <a:pt x="89064" y="76948"/>
                  </a:lnTo>
                  <a:lnTo>
                    <a:pt x="69672" y="48017"/>
                  </a:lnTo>
                  <a:lnTo>
                    <a:pt x="35450" y="48017"/>
                  </a:lnTo>
                  <a:lnTo>
                    <a:pt x="49830" y="18414"/>
                  </a:lnTo>
                  <a:lnTo>
                    <a:pt x="55769" y="18414"/>
                  </a:lnTo>
                  <a:lnTo>
                    <a:pt x="42332" y="11887"/>
                  </a:lnTo>
                  <a:close/>
                </a:path>
                <a:path w="2472054" h="1226820">
                  <a:moveTo>
                    <a:pt x="49830" y="18414"/>
                  </a:moveTo>
                  <a:lnTo>
                    <a:pt x="35450" y="48017"/>
                  </a:lnTo>
                  <a:lnTo>
                    <a:pt x="68013" y="45542"/>
                  </a:lnTo>
                  <a:lnTo>
                    <a:pt x="49830" y="18414"/>
                  </a:lnTo>
                  <a:close/>
                </a:path>
                <a:path w="2472054" h="1226820">
                  <a:moveTo>
                    <a:pt x="68013" y="45542"/>
                  </a:moveTo>
                  <a:lnTo>
                    <a:pt x="35450" y="48017"/>
                  </a:lnTo>
                  <a:lnTo>
                    <a:pt x="69672" y="48017"/>
                  </a:lnTo>
                  <a:lnTo>
                    <a:pt x="68013" y="45542"/>
                  </a:lnTo>
                  <a:close/>
                </a:path>
                <a:path w="2472054" h="1226820">
                  <a:moveTo>
                    <a:pt x="55769" y="18414"/>
                  </a:moveTo>
                  <a:lnTo>
                    <a:pt x="49830" y="18414"/>
                  </a:lnTo>
                  <a:lnTo>
                    <a:pt x="68013" y="45542"/>
                  </a:lnTo>
                  <a:lnTo>
                    <a:pt x="105712" y="42677"/>
                  </a:lnTo>
                  <a:lnTo>
                    <a:pt x="55769" y="18414"/>
                  </a:lnTo>
                  <a:close/>
                </a:path>
                <a:path w="2472054" h="1226820">
                  <a:moveTo>
                    <a:pt x="183348" y="11887"/>
                  </a:moveTo>
                  <a:lnTo>
                    <a:pt x="42332" y="11887"/>
                  </a:lnTo>
                  <a:lnTo>
                    <a:pt x="105712" y="42677"/>
                  </a:lnTo>
                  <a:lnTo>
                    <a:pt x="167394" y="37989"/>
                  </a:lnTo>
                  <a:lnTo>
                    <a:pt x="184947" y="17551"/>
                  </a:lnTo>
                  <a:lnTo>
                    <a:pt x="183348" y="11887"/>
                  </a:lnTo>
                  <a:close/>
                </a:path>
              </a:pathLst>
            </a:custGeom>
            <a:solidFill>
              <a:srgbClr val="04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589155" y="2702052"/>
            <a:ext cx="15271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shift-</a:t>
            </a:r>
            <a:r>
              <a:rPr sz="2000" spc="-10" dirty="0">
                <a:latin typeface="Calibri"/>
                <a:cs typeface="Calibri"/>
              </a:rPr>
              <a:t>invariant: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pixel </a:t>
            </a:r>
            <a:r>
              <a:rPr sz="2000" dirty="0">
                <a:latin typeface="Calibri"/>
                <a:cs typeface="Calibri"/>
              </a:rPr>
              <a:t>shifts,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does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kernel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4495">
              <a:lnSpc>
                <a:spcPct val="100000"/>
              </a:lnSpc>
              <a:spcBef>
                <a:spcPts val="100"/>
              </a:spcBef>
            </a:pPr>
            <a:r>
              <a:rPr dirty="0"/>
              <a:t>Slide</a:t>
            </a:r>
            <a:r>
              <a:rPr spc="-70" dirty="0"/>
              <a:t> </a:t>
            </a:r>
            <a:r>
              <a:rPr spc="-10" dirty="0"/>
              <a:t>credits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1883155"/>
            <a:ext cx="7873365" cy="302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slides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adapted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directly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from: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Kris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Kitani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(15-</a:t>
            </a:r>
            <a:r>
              <a:rPr sz="2400" dirty="0">
                <a:latin typeface="Calibri"/>
                <a:cs typeface="Calibri"/>
              </a:rPr>
              <a:t>463,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2016).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2400" spc="-10" dirty="0">
                <a:latin typeface="Calibri"/>
                <a:cs typeface="Calibri"/>
              </a:rPr>
              <a:t>Inspiration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from: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Fredo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(Digital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Computational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Photography,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MIT).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2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Kayvon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Fatahalian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(15-</a:t>
            </a:r>
            <a:r>
              <a:rPr sz="2400" dirty="0">
                <a:latin typeface="Calibri"/>
                <a:cs typeface="Calibri"/>
              </a:rPr>
              <a:t>769,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Fall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2016).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6765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15340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15340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43915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43915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72490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01065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29640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08810" y="17176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582150" y="20145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13173" y="17303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581900" y="230028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694" y="3012948"/>
            <a:ext cx="7171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Types</a:t>
            </a:r>
            <a:r>
              <a:rPr spc="-114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image</a:t>
            </a:r>
            <a:r>
              <a:rPr spc="-120" dirty="0"/>
              <a:t> </a:t>
            </a:r>
            <a:r>
              <a:rPr spc="-10" dirty="0"/>
              <a:t>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303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153400" y="230028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303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153400" y="230028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303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67650" y="25860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303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67650" y="258603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16878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67650" y="4007642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13173" y="1716878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57150">
                      <a:solidFill>
                        <a:srgbClr val="0433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57150">
                      <a:solidFill>
                        <a:srgbClr val="0433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433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433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582150" y="4014787"/>
            <a:ext cx="264795" cy="278765"/>
          </a:xfrm>
          <a:custGeom>
            <a:avLst/>
            <a:gdLst/>
            <a:ahLst/>
            <a:cxnLst/>
            <a:rect l="l" t="t" r="r" b="b"/>
            <a:pathLst>
              <a:path w="264795" h="278764">
                <a:moveTo>
                  <a:pt x="0" y="0"/>
                </a:moveTo>
                <a:lnTo>
                  <a:pt x="264319" y="0"/>
                </a:lnTo>
                <a:lnTo>
                  <a:pt x="264319" y="278607"/>
                </a:lnTo>
                <a:lnTo>
                  <a:pt x="0" y="27860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118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90" dirty="0"/>
              <a:t> </a:t>
            </a:r>
            <a:r>
              <a:rPr dirty="0"/>
              <a:t>run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box</a:t>
            </a:r>
            <a:r>
              <a:rPr spc="-100" dirty="0"/>
              <a:t> </a:t>
            </a:r>
            <a:r>
              <a:rPr spc="-10" dirty="0"/>
              <a:t>filter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873" y="1730373"/>
          <a:ext cx="2863848" cy="282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76306" y="1716087"/>
          <a:ext cx="2857500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1431" y="5007767"/>
            <a:ext cx="4521993" cy="71627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2823" y="2594768"/>
          <a:ext cx="85725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906" y="2714626"/>
            <a:ext cx="278606" cy="6357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2687" y="2021681"/>
            <a:ext cx="507206" cy="2643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293" y="1278731"/>
            <a:ext cx="514351" cy="26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3431" y="1278731"/>
            <a:ext cx="514351" cy="2643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27899" y="1395476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5514" y="1395476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1077" y="5427979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filter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9620" y="5431028"/>
            <a:ext cx="131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33FF"/>
                </a:solidFill>
                <a:latin typeface="Calibri"/>
                <a:cs typeface="Calibri"/>
              </a:rPr>
              <a:t>image</a:t>
            </a:r>
            <a:r>
              <a:rPr sz="1800" spc="-40" dirty="0">
                <a:solidFill>
                  <a:srgbClr val="0433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(signal)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2349" y="5431028"/>
            <a:ext cx="66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433FF"/>
                </a:solidFill>
                <a:latin typeface="Calibri"/>
                <a:cs typeface="Calibri"/>
              </a:rPr>
              <a:t>output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0">
              <a:lnSpc>
                <a:spcPct val="100000"/>
              </a:lnSpc>
              <a:spcBef>
                <a:spcPts val="100"/>
              </a:spcBef>
            </a:pPr>
            <a:r>
              <a:rPr dirty="0"/>
              <a:t>…</a:t>
            </a:r>
            <a:r>
              <a:rPr spc="-5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result</a:t>
            </a:r>
            <a:r>
              <a:rPr spc="-45" dirty="0"/>
              <a:t> </a:t>
            </a:r>
            <a:r>
              <a:rPr spc="-25" dirty="0"/>
              <a:t>is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94915" y="2312923"/>
            <a:ext cx="60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kernel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940" y="1325562"/>
            <a:ext cx="4710570" cy="52869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486" y="1325562"/>
            <a:ext cx="4710570" cy="52869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165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130" dirty="0"/>
              <a:t> </a:t>
            </a:r>
            <a:r>
              <a:rPr dirty="0"/>
              <a:t>more</a:t>
            </a:r>
            <a:r>
              <a:rPr spc="-130" dirty="0"/>
              <a:t> </a:t>
            </a:r>
            <a:r>
              <a:rPr dirty="0"/>
              <a:t>realistic</a:t>
            </a:r>
            <a:r>
              <a:rPr spc="-120" dirty="0"/>
              <a:t> </a:t>
            </a:r>
            <a:r>
              <a:rPr spc="-10" dirty="0"/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014" y="1870093"/>
            <a:ext cx="5792269" cy="38518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582" y="1870093"/>
            <a:ext cx="5793400" cy="38526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165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130" dirty="0"/>
              <a:t> </a:t>
            </a:r>
            <a:r>
              <a:rPr dirty="0"/>
              <a:t>more</a:t>
            </a:r>
            <a:r>
              <a:rPr spc="-130" dirty="0"/>
              <a:t> </a:t>
            </a:r>
            <a:r>
              <a:rPr dirty="0"/>
              <a:t>realistic</a:t>
            </a:r>
            <a:r>
              <a:rPr spc="-120" dirty="0"/>
              <a:t> </a:t>
            </a:r>
            <a:r>
              <a:rPr spc="-10" dirty="0"/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1725" y="1325562"/>
            <a:ext cx="3744782" cy="49930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5490" y="1325562"/>
            <a:ext cx="3744784" cy="49930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165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130" dirty="0"/>
              <a:t> </a:t>
            </a:r>
            <a:r>
              <a:rPr dirty="0"/>
              <a:t>more</a:t>
            </a:r>
            <a:r>
              <a:rPr spc="-130" dirty="0"/>
              <a:t> </a:t>
            </a:r>
            <a:r>
              <a:rPr dirty="0"/>
              <a:t>realistic</a:t>
            </a:r>
            <a:r>
              <a:rPr spc="-120" dirty="0"/>
              <a:t> </a:t>
            </a:r>
            <a:r>
              <a:rPr spc="-10" dirty="0"/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139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an</a:t>
            </a:r>
            <a:r>
              <a:rPr spc="-50" dirty="0"/>
              <a:t> </a:t>
            </a:r>
            <a:r>
              <a:rPr spc="-10" dirty="0"/>
              <a:t>image?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5668" y="1079557"/>
            <a:ext cx="7480663" cy="550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9414" y="3012948"/>
            <a:ext cx="2773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6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Convolution</a:t>
            </a:r>
            <a:r>
              <a:rPr spc="-150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dirty="0"/>
              <a:t>1D</a:t>
            </a:r>
            <a:r>
              <a:rPr spc="-140" dirty="0"/>
              <a:t> </a:t>
            </a:r>
            <a:r>
              <a:rPr spc="-10" dirty="0"/>
              <a:t>continuous</a:t>
            </a:r>
            <a:r>
              <a:rPr spc="-145" dirty="0"/>
              <a:t> </a:t>
            </a:r>
            <a:r>
              <a:rPr spc="-10" dirty="0"/>
              <a:t>signals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95223" y="2031636"/>
            <a:ext cx="5257800" cy="909319"/>
            <a:chOff x="3195223" y="2031636"/>
            <a:chExt cx="5257800" cy="9093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1362" y="2031636"/>
              <a:ext cx="4751211" cy="8454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37966" y="2592006"/>
              <a:ext cx="4723765" cy="349250"/>
            </a:xfrm>
            <a:custGeom>
              <a:avLst/>
              <a:gdLst/>
              <a:ahLst/>
              <a:cxnLst/>
              <a:rect l="l" t="t" r="r" b="b"/>
              <a:pathLst>
                <a:path w="4723765" h="349250">
                  <a:moveTo>
                    <a:pt x="1666176" y="13804"/>
                  </a:moveTo>
                  <a:lnTo>
                    <a:pt x="0" y="13804"/>
                  </a:lnTo>
                  <a:lnTo>
                    <a:pt x="0" y="348627"/>
                  </a:lnTo>
                  <a:lnTo>
                    <a:pt x="1666176" y="348627"/>
                  </a:lnTo>
                  <a:lnTo>
                    <a:pt x="1666176" y="13804"/>
                  </a:lnTo>
                  <a:close/>
                </a:path>
                <a:path w="4723765" h="349250">
                  <a:moveTo>
                    <a:pt x="4723473" y="0"/>
                  </a:moveTo>
                  <a:lnTo>
                    <a:pt x="2686075" y="0"/>
                  </a:lnTo>
                  <a:lnTo>
                    <a:pt x="2686075" y="334822"/>
                  </a:lnTo>
                  <a:lnTo>
                    <a:pt x="4723473" y="334822"/>
                  </a:lnTo>
                  <a:lnTo>
                    <a:pt x="4723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5223" y="2671690"/>
              <a:ext cx="443230" cy="233045"/>
            </a:xfrm>
            <a:custGeom>
              <a:avLst/>
              <a:gdLst/>
              <a:ahLst/>
              <a:cxnLst/>
              <a:rect l="l" t="t" r="r" b="b"/>
              <a:pathLst>
                <a:path w="443229" h="233044">
                  <a:moveTo>
                    <a:pt x="336456" y="44016"/>
                  </a:moveTo>
                  <a:lnTo>
                    <a:pt x="0" y="198024"/>
                  </a:lnTo>
                  <a:lnTo>
                    <a:pt x="15858" y="232667"/>
                  </a:lnTo>
                  <a:lnTo>
                    <a:pt x="352314" y="78658"/>
                  </a:lnTo>
                  <a:lnTo>
                    <a:pt x="374079" y="47745"/>
                  </a:lnTo>
                  <a:lnTo>
                    <a:pt x="336456" y="44016"/>
                  </a:lnTo>
                  <a:close/>
                </a:path>
                <a:path w="443229" h="233044">
                  <a:moveTo>
                    <a:pt x="426831" y="14687"/>
                  </a:moveTo>
                  <a:lnTo>
                    <a:pt x="400528" y="14687"/>
                  </a:lnTo>
                  <a:lnTo>
                    <a:pt x="416386" y="49330"/>
                  </a:lnTo>
                  <a:lnTo>
                    <a:pt x="352314" y="78658"/>
                  </a:lnTo>
                  <a:lnTo>
                    <a:pt x="316701" y="129241"/>
                  </a:lnTo>
                  <a:lnTo>
                    <a:pt x="313656" y="136166"/>
                  </a:lnTo>
                  <a:lnTo>
                    <a:pt x="313508" y="143467"/>
                  </a:lnTo>
                  <a:lnTo>
                    <a:pt x="316109" y="150291"/>
                  </a:lnTo>
                  <a:lnTo>
                    <a:pt x="321311" y="155784"/>
                  </a:lnTo>
                  <a:lnTo>
                    <a:pt x="328236" y="158829"/>
                  </a:lnTo>
                  <a:lnTo>
                    <a:pt x="335537" y="158976"/>
                  </a:lnTo>
                  <a:lnTo>
                    <a:pt x="342361" y="156375"/>
                  </a:lnTo>
                  <a:lnTo>
                    <a:pt x="347854" y="151174"/>
                  </a:lnTo>
                  <a:lnTo>
                    <a:pt x="442833" y="16273"/>
                  </a:lnTo>
                  <a:lnTo>
                    <a:pt x="426831" y="14687"/>
                  </a:lnTo>
                  <a:close/>
                </a:path>
                <a:path w="443229" h="233044">
                  <a:moveTo>
                    <a:pt x="374079" y="47745"/>
                  </a:moveTo>
                  <a:lnTo>
                    <a:pt x="352314" y="78658"/>
                  </a:lnTo>
                  <a:lnTo>
                    <a:pt x="412812" y="50966"/>
                  </a:lnTo>
                  <a:lnTo>
                    <a:pt x="406577" y="50966"/>
                  </a:lnTo>
                  <a:lnTo>
                    <a:pt x="374079" y="47745"/>
                  </a:lnTo>
                  <a:close/>
                </a:path>
                <a:path w="443229" h="233044">
                  <a:moveTo>
                    <a:pt x="392879" y="21042"/>
                  </a:moveTo>
                  <a:lnTo>
                    <a:pt x="374079" y="47745"/>
                  </a:lnTo>
                  <a:lnTo>
                    <a:pt x="406577" y="50966"/>
                  </a:lnTo>
                  <a:lnTo>
                    <a:pt x="392879" y="21042"/>
                  </a:lnTo>
                  <a:close/>
                </a:path>
                <a:path w="443229" h="233044">
                  <a:moveTo>
                    <a:pt x="403437" y="21042"/>
                  </a:moveTo>
                  <a:lnTo>
                    <a:pt x="392879" y="21042"/>
                  </a:lnTo>
                  <a:lnTo>
                    <a:pt x="406577" y="50966"/>
                  </a:lnTo>
                  <a:lnTo>
                    <a:pt x="412812" y="50966"/>
                  </a:lnTo>
                  <a:lnTo>
                    <a:pt x="416386" y="49330"/>
                  </a:lnTo>
                  <a:lnTo>
                    <a:pt x="403437" y="21042"/>
                  </a:lnTo>
                  <a:close/>
                </a:path>
                <a:path w="443229" h="233044">
                  <a:moveTo>
                    <a:pt x="400528" y="14687"/>
                  </a:moveTo>
                  <a:lnTo>
                    <a:pt x="336456" y="44016"/>
                  </a:lnTo>
                  <a:lnTo>
                    <a:pt x="374079" y="47745"/>
                  </a:lnTo>
                  <a:lnTo>
                    <a:pt x="392879" y="21042"/>
                  </a:lnTo>
                  <a:lnTo>
                    <a:pt x="403437" y="21042"/>
                  </a:lnTo>
                  <a:lnTo>
                    <a:pt x="400528" y="14687"/>
                  </a:lnTo>
                  <a:close/>
                </a:path>
                <a:path w="443229" h="233044">
                  <a:moveTo>
                    <a:pt x="278655" y="0"/>
                  </a:moveTo>
                  <a:lnTo>
                    <a:pt x="271129" y="758"/>
                  </a:lnTo>
                  <a:lnTo>
                    <a:pt x="264700" y="4223"/>
                  </a:lnTo>
                  <a:lnTo>
                    <a:pt x="260040" y="9846"/>
                  </a:lnTo>
                  <a:lnTo>
                    <a:pt x="257818" y="17077"/>
                  </a:lnTo>
                  <a:lnTo>
                    <a:pt x="258577" y="24604"/>
                  </a:lnTo>
                  <a:lnTo>
                    <a:pt x="262043" y="31032"/>
                  </a:lnTo>
                  <a:lnTo>
                    <a:pt x="267666" y="35692"/>
                  </a:lnTo>
                  <a:lnTo>
                    <a:pt x="274897" y="37914"/>
                  </a:lnTo>
                  <a:lnTo>
                    <a:pt x="336456" y="44016"/>
                  </a:lnTo>
                  <a:lnTo>
                    <a:pt x="400528" y="14687"/>
                  </a:lnTo>
                  <a:lnTo>
                    <a:pt x="426831" y="14687"/>
                  </a:lnTo>
                  <a:lnTo>
                    <a:pt x="278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4989" y="1462532"/>
            <a:ext cx="454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8143" y="2794508"/>
            <a:ext cx="17011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8911" y="2794508"/>
            <a:ext cx="145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13424" y="1873338"/>
            <a:ext cx="1637030" cy="1031240"/>
          </a:xfrm>
          <a:custGeom>
            <a:avLst/>
            <a:gdLst/>
            <a:ahLst/>
            <a:cxnLst/>
            <a:rect l="l" t="t" r="r" b="b"/>
            <a:pathLst>
              <a:path w="1637029" h="1031239">
                <a:moveTo>
                  <a:pt x="442836" y="994867"/>
                </a:moveTo>
                <a:lnTo>
                  <a:pt x="106375" y="840867"/>
                </a:lnTo>
                <a:lnTo>
                  <a:pt x="167944" y="834758"/>
                </a:lnTo>
                <a:lnTo>
                  <a:pt x="175171" y="832535"/>
                </a:lnTo>
                <a:lnTo>
                  <a:pt x="180797" y="827887"/>
                </a:lnTo>
                <a:lnTo>
                  <a:pt x="184264" y="821448"/>
                </a:lnTo>
                <a:lnTo>
                  <a:pt x="185013" y="813930"/>
                </a:lnTo>
                <a:lnTo>
                  <a:pt x="184289" y="811530"/>
                </a:lnTo>
                <a:lnTo>
                  <a:pt x="182803" y="806691"/>
                </a:lnTo>
                <a:lnTo>
                  <a:pt x="178142" y="801077"/>
                </a:lnTo>
                <a:lnTo>
                  <a:pt x="171704" y="797610"/>
                </a:lnTo>
                <a:lnTo>
                  <a:pt x="164185" y="796848"/>
                </a:lnTo>
                <a:lnTo>
                  <a:pt x="0" y="813117"/>
                </a:lnTo>
                <a:lnTo>
                  <a:pt x="94983" y="948016"/>
                </a:lnTo>
                <a:lnTo>
                  <a:pt x="100482" y="953223"/>
                </a:lnTo>
                <a:lnTo>
                  <a:pt x="107302" y="955827"/>
                </a:lnTo>
                <a:lnTo>
                  <a:pt x="114604" y="955675"/>
                </a:lnTo>
                <a:lnTo>
                  <a:pt x="90525" y="875512"/>
                </a:lnTo>
                <a:lnTo>
                  <a:pt x="426986" y="1029512"/>
                </a:lnTo>
                <a:lnTo>
                  <a:pt x="442836" y="994867"/>
                </a:lnTo>
                <a:close/>
              </a:path>
              <a:path w="1637029" h="1031239">
                <a:moveTo>
                  <a:pt x="1636712" y="996378"/>
                </a:moveTo>
                <a:lnTo>
                  <a:pt x="1300251" y="842378"/>
                </a:lnTo>
                <a:lnTo>
                  <a:pt x="1361808" y="836269"/>
                </a:lnTo>
                <a:lnTo>
                  <a:pt x="1369047" y="834047"/>
                </a:lnTo>
                <a:lnTo>
                  <a:pt x="1374660" y="829386"/>
                </a:lnTo>
                <a:lnTo>
                  <a:pt x="1378127" y="822960"/>
                </a:lnTo>
                <a:lnTo>
                  <a:pt x="1378889" y="815428"/>
                </a:lnTo>
                <a:lnTo>
                  <a:pt x="1378153" y="813041"/>
                </a:lnTo>
                <a:lnTo>
                  <a:pt x="1376667" y="808202"/>
                </a:lnTo>
                <a:lnTo>
                  <a:pt x="1372006" y="802576"/>
                </a:lnTo>
                <a:lnTo>
                  <a:pt x="1365580" y="799122"/>
                </a:lnTo>
                <a:lnTo>
                  <a:pt x="1358049" y="798360"/>
                </a:lnTo>
                <a:lnTo>
                  <a:pt x="1193876" y="814628"/>
                </a:lnTo>
                <a:lnTo>
                  <a:pt x="1288859" y="949528"/>
                </a:lnTo>
                <a:lnTo>
                  <a:pt x="1294345" y="954735"/>
                </a:lnTo>
                <a:lnTo>
                  <a:pt x="1301165" y="957338"/>
                </a:lnTo>
                <a:lnTo>
                  <a:pt x="1308468" y="957186"/>
                </a:lnTo>
                <a:lnTo>
                  <a:pt x="1284389" y="877011"/>
                </a:lnTo>
                <a:lnTo>
                  <a:pt x="1620850" y="1031024"/>
                </a:lnTo>
                <a:lnTo>
                  <a:pt x="1636712" y="996378"/>
                </a:lnTo>
                <a:close/>
              </a:path>
              <a:path w="1637029" h="1031239">
                <a:moveTo>
                  <a:pt x="1636712" y="34645"/>
                </a:moveTo>
                <a:lnTo>
                  <a:pt x="1620850" y="0"/>
                </a:lnTo>
                <a:lnTo>
                  <a:pt x="1284389" y="154012"/>
                </a:lnTo>
                <a:lnTo>
                  <a:pt x="1320012" y="103428"/>
                </a:lnTo>
                <a:lnTo>
                  <a:pt x="1301165" y="73698"/>
                </a:lnTo>
                <a:lnTo>
                  <a:pt x="1294345" y="76301"/>
                </a:lnTo>
                <a:lnTo>
                  <a:pt x="1288859" y="81495"/>
                </a:lnTo>
                <a:lnTo>
                  <a:pt x="1193876" y="216395"/>
                </a:lnTo>
                <a:lnTo>
                  <a:pt x="1358049" y="232676"/>
                </a:lnTo>
                <a:lnTo>
                  <a:pt x="1365580" y="231914"/>
                </a:lnTo>
                <a:lnTo>
                  <a:pt x="1372006" y="228447"/>
                </a:lnTo>
                <a:lnTo>
                  <a:pt x="1376667" y="222821"/>
                </a:lnTo>
                <a:lnTo>
                  <a:pt x="1378153" y="217982"/>
                </a:lnTo>
                <a:lnTo>
                  <a:pt x="1378889" y="215595"/>
                </a:lnTo>
                <a:lnTo>
                  <a:pt x="1300251" y="188658"/>
                </a:lnTo>
                <a:lnTo>
                  <a:pt x="1636712" y="34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27077" y="2794508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4382" y="1526540"/>
            <a:ext cx="1743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notice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flip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5482" y="2269675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Sign represents flipping the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6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Convolution</a:t>
            </a:r>
            <a:r>
              <a:rPr spc="-150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dirty="0"/>
              <a:t>1D</a:t>
            </a:r>
            <a:r>
              <a:rPr spc="-140" dirty="0"/>
              <a:t> </a:t>
            </a:r>
            <a:r>
              <a:rPr spc="-10" dirty="0"/>
              <a:t>continuous</a:t>
            </a:r>
            <a:r>
              <a:rPr spc="-145" dirty="0"/>
              <a:t> </a:t>
            </a:r>
            <a:r>
              <a:rPr spc="-10" dirty="0"/>
              <a:t>signals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1914" y="3946001"/>
            <a:ext cx="2220322" cy="12503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95223" y="2031636"/>
            <a:ext cx="5257800" cy="909319"/>
            <a:chOff x="3195223" y="2031636"/>
            <a:chExt cx="5257800" cy="90931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1362" y="2031636"/>
              <a:ext cx="4751211" cy="8454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7966" y="2592006"/>
              <a:ext cx="4723765" cy="349250"/>
            </a:xfrm>
            <a:custGeom>
              <a:avLst/>
              <a:gdLst/>
              <a:ahLst/>
              <a:cxnLst/>
              <a:rect l="l" t="t" r="r" b="b"/>
              <a:pathLst>
                <a:path w="4723765" h="349250">
                  <a:moveTo>
                    <a:pt x="1666176" y="13804"/>
                  </a:moveTo>
                  <a:lnTo>
                    <a:pt x="0" y="13804"/>
                  </a:lnTo>
                  <a:lnTo>
                    <a:pt x="0" y="348627"/>
                  </a:lnTo>
                  <a:lnTo>
                    <a:pt x="1666176" y="348627"/>
                  </a:lnTo>
                  <a:lnTo>
                    <a:pt x="1666176" y="13804"/>
                  </a:lnTo>
                  <a:close/>
                </a:path>
                <a:path w="4723765" h="349250">
                  <a:moveTo>
                    <a:pt x="4723473" y="0"/>
                  </a:moveTo>
                  <a:lnTo>
                    <a:pt x="2686075" y="0"/>
                  </a:lnTo>
                  <a:lnTo>
                    <a:pt x="2686075" y="334822"/>
                  </a:lnTo>
                  <a:lnTo>
                    <a:pt x="4723473" y="334822"/>
                  </a:lnTo>
                  <a:lnTo>
                    <a:pt x="4723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5223" y="2671690"/>
              <a:ext cx="443230" cy="233045"/>
            </a:xfrm>
            <a:custGeom>
              <a:avLst/>
              <a:gdLst/>
              <a:ahLst/>
              <a:cxnLst/>
              <a:rect l="l" t="t" r="r" b="b"/>
              <a:pathLst>
                <a:path w="443229" h="233044">
                  <a:moveTo>
                    <a:pt x="336456" y="44016"/>
                  </a:moveTo>
                  <a:lnTo>
                    <a:pt x="0" y="198024"/>
                  </a:lnTo>
                  <a:lnTo>
                    <a:pt x="15858" y="232667"/>
                  </a:lnTo>
                  <a:lnTo>
                    <a:pt x="352314" y="78658"/>
                  </a:lnTo>
                  <a:lnTo>
                    <a:pt x="374079" y="47745"/>
                  </a:lnTo>
                  <a:lnTo>
                    <a:pt x="336456" y="44016"/>
                  </a:lnTo>
                  <a:close/>
                </a:path>
                <a:path w="443229" h="233044">
                  <a:moveTo>
                    <a:pt x="426831" y="14687"/>
                  </a:moveTo>
                  <a:lnTo>
                    <a:pt x="400528" y="14687"/>
                  </a:lnTo>
                  <a:lnTo>
                    <a:pt x="416386" y="49330"/>
                  </a:lnTo>
                  <a:lnTo>
                    <a:pt x="352314" y="78658"/>
                  </a:lnTo>
                  <a:lnTo>
                    <a:pt x="316701" y="129241"/>
                  </a:lnTo>
                  <a:lnTo>
                    <a:pt x="313656" y="136166"/>
                  </a:lnTo>
                  <a:lnTo>
                    <a:pt x="313508" y="143467"/>
                  </a:lnTo>
                  <a:lnTo>
                    <a:pt x="316109" y="150291"/>
                  </a:lnTo>
                  <a:lnTo>
                    <a:pt x="321311" y="155784"/>
                  </a:lnTo>
                  <a:lnTo>
                    <a:pt x="328236" y="158829"/>
                  </a:lnTo>
                  <a:lnTo>
                    <a:pt x="335537" y="158976"/>
                  </a:lnTo>
                  <a:lnTo>
                    <a:pt x="342361" y="156375"/>
                  </a:lnTo>
                  <a:lnTo>
                    <a:pt x="347854" y="151174"/>
                  </a:lnTo>
                  <a:lnTo>
                    <a:pt x="442833" y="16273"/>
                  </a:lnTo>
                  <a:lnTo>
                    <a:pt x="426831" y="14687"/>
                  </a:lnTo>
                  <a:close/>
                </a:path>
                <a:path w="443229" h="233044">
                  <a:moveTo>
                    <a:pt x="374079" y="47745"/>
                  </a:moveTo>
                  <a:lnTo>
                    <a:pt x="352314" y="78658"/>
                  </a:lnTo>
                  <a:lnTo>
                    <a:pt x="412812" y="50966"/>
                  </a:lnTo>
                  <a:lnTo>
                    <a:pt x="406577" y="50966"/>
                  </a:lnTo>
                  <a:lnTo>
                    <a:pt x="374079" y="47745"/>
                  </a:lnTo>
                  <a:close/>
                </a:path>
                <a:path w="443229" h="233044">
                  <a:moveTo>
                    <a:pt x="392879" y="21042"/>
                  </a:moveTo>
                  <a:lnTo>
                    <a:pt x="374079" y="47745"/>
                  </a:lnTo>
                  <a:lnTo>
                    <a:pt x="406577" y="50966"/>
                  </a:lnTo>
                  <a:lnTo>
                    <a:pt x="392879" y="21042"/>
                  </a:lnTo>
                  <a:close/>
                </a:path>
                <a:path w="443229" h="233044">
                  <a:moveTo>
                    <a:pt x="403437" y="21042"/>
                  </a:moveTo>
                  <a:lnTo>
                    <a:pt x="392879" y="21042"/>
                  </a:lnTo>
                  <a:lnTo>
                    <a:pt x="406577" y="50966"/>
                  </a:lnTo>
                  <a:lnTo>
                    <a:pt x="412812" y="50966"/>
                  </a:lnTo>
                  <a:lnTo>
                    <a:pt x="416386" y="49330"/>
                  </a:lnTo>
                  <a:lnTo>
                    <a:pt x="403437" y="21042"/>
                  </a:lnTo>
                  <a:close/>
                </a:path>
                <a:path w="443229" h="233044">
                  <a:moveTo>
                    <a:pt x="400528" y="14687"/>
                  </a:moveTo>
                  <a:lnTo>
                    <a:pt x="336456" y="44016"/>
                  </a:lnTo>
                  <a:lnTo>
                    <a:pt x="374079" y="47745"/>
                  </a:lnTo>
                  <a:lnTo>
                    <a:pt x="392879" y="21042"/>
                  </a:lnTo>
                  <a:lnTo>
                    <a:pt x="403437" y="21042"/>
                  </a:lnTo>
                  <a:lnTo>
                    <a:pt x="400528" y="14687"/>
                  </a:lnTo>
                  <a:close/>
                </a:path>
                <a:path w="443229" h="233044">
                  <a:moveTo>
                    <a:pt x="278655" y="0"/>
                  </a:moveTo>
                  <a:lnTo>
                    <a:pt x="271129" y="758"/>
                  </a:lnTo>
                  <a:lnTo>
                    <a:pt x="264700" y="4223"/>
                  </a:lnTo>
                  <a:lnTo>
                    <a:pt x="260040" y="9846"/>
                  </a:lnTo>
                  <a:lnTo>
                    <a:pt x="257818" y="17077"/>
                  </a:lnTo>
                  <a:lnTo>
                    <a:pt x="258577" y="24604"/>
                  </a:lnTo>
                  <a:lnTo>
                    <a:pt x="262043" y="31032"/>
                  </a:lnTo>
                  <a:lnTo>
                    <a:pt x="267666" y="35692"/>
                  </a:lnTo>
                  <a:lnTo>
                    <a:pt x="274897" y="37914"/>
                  </a:lnTo>
                  <a:lnTo>
                    <a:pt x="336456" y="44016"/>
                  </a:lnTo>
                  <a:lnTo>
                    <a:pt x="400528" y="14687"/>
                  </a:lnTo>
                  <a:lnTo>
                    <a:pt x="426831" y="14687"/>
                  </a:lnTo>
                  <a:lnTo>
                    <a:pt x="278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4989" y="1462532"/>
            <a:ext cx="454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8143" y="2794508"/>
            <a:ext cx="17011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8911" y="2794508"/>
            <a:ext cx="145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13424" y="1873338"/>
            <a:ext cx="1637030" cy="1031240"/>
          </a:xfrm>
          <a:custGeom>
            <a:avLst/>
            <a:gdLst/>
            <a:ahLst/>
            <a:cxnLst/>
            <a:rect l="l" t="t" r="r" b="b"/>
            <a:pathLst>
              <a:path w="1637029" h="1031239">
                <a:moveTo>
                  <a:pt x="442836" y="994867"/>
                </a:moveTo>
                <a:lnTo>
                  <a:pt x="106375" y="840867"/>
                </a:lnTo>
                <a:lnTo>
                  <a:pt x="167944" y="834758"/>
                </a:lnTo>
                <a:lnTo>
                  <a:pt x="175171" y="832535"/>
                </a:lnTo>
                <a:lnTo>
                  <a:pt x="180797" y="827887"/>
                </a:lnTo>
                <a:lnTo>
                  <a:pt x="184264" y="821448"/>
                </a:lnTo>
                <a:lnTo>
                  <a:pt x="185013" y="813930"/>
                </a:lnTo>
                <a:lnTo>
                  <a:pt x="184289" y="811530"/>
                </a:lnTo>
                <a:lnTo>
                  <a:pt x="182803" y="806691"/>
                </a:lnTo>
                <a:lnTo>
                  <a:pt x="178142" y="801077"/>
                </a:lnTo>
                <a:lnTo>
                  <a:pt x="171704" y="797610"/>
                </a:lnTo>
                <a:lnTo>
                  <a:pt x="164185" y="796848"/>
                </a:lnTo>
                <a:lnTo>
                  <a:pt x="0" y="813117"/>
                </a:lnTo>
                <a:lnTo>
                  <a:pt x="94983" y="948016"/>
                </a:lnTo>
                <a:lnTo>
                  <a:pt x="100482" y="953223"/>
                </a:lnTo>
                <a:lnTo>
                  <a:pt x="107302" y="955827"/>
                </a:lnTo>
                <a:lnTo>
                  <a:pt x="114604" y="955675"/>
                </a:lnTo>
                <a:lnTo>
                  <a:pt x="90525" y="875512"/>
                </a:lnTo>
                <a:lnTo>
                  <a:pt x="426986" y="1029512"/>
                </a:lnTo>
                <a:lnTo>
                  <a:pt x="442836" y="994867"/>
                </a:lnTo>
                <a:close/>
              </a:path>
              <a:path w="1637029" h="1031239">
                <a:moveTo>
                  <a:pt x="1636712" y="996378"/>
                </a:moveTo>
                <a:lnTo>
                  <a:pt x="1300251" y="842378"/>
                </a:lnTo>
                <a:lnTo>
                  <a:pt x="1361808" y="836269"/>
                </a:lnTo>
                <a:lnTo>
                  <a:pt x="1369047" y="834047"/>
                </a:lnTo>
                <a:lnTo>
                  <a:pt x="1374660" y="829386"/>
                </a:lnTo>
                <a:lnTo>
                  <a:pt x="1378127" y="822960"/>
                </a:lnTo>
                <a:lnTo>
                  <a:pt x="1378889" y="815428"/>
                </a:lnTo>
                <a:lnTo>
                  <a:pt x="1378153" y="813041"/>
                </a:lnTo>
                <a:lnTo>
                  <a:pt x="1376667" y="808202"/>
                </a:lnTo>
                <a:lnTo>
                  <a:pt x="1372006" y="802576"/>
                </a:lnTo>
                <a:lnTo>
                  <a:pt x="1365580" y="799122"/>
                </a:lnTo>
                <a:lnTo>
                  <a:pt x="1358049" y="798360"/>
                </a:lnTo>
                <a:lnTo>
                  <a:pt x="1193876" y="814628"/>
                </a:lnTo>
                <a:lnTo>
                  <a:pt x="1288859" y="949528"/>
                </a:lnTo>
                <a:lnTo>
                  <a:pt x="1294345" y="954735"/>
                </a:lnTo>
                <a:lnTo>
                  <a:pt x="1301165" y="957338"/>
                </a:lnTo>
                <a:lnTo>
                  <a:pt x="1308468" y="957186"/>
                </a:lnTo>
                <a:lnTo>
                  <a:pt x="1284389" y="877011"/>
                </a:lnTo>
                <a:lnTo>
                  <a:pt x="1620850" y="1031024"/>
                </a:lnTo>
                <a:lnTo>
                  <a:pt x="1636712" y="996378"/>
                </a:lnTo>
                <a:close/>
              </a:path>
              <a:path w="1637029" h="1031239">
                <a:moveTo>
                  <a:pt x="1636712" y="34645"/>
                </a:moveTo>
                <a:lnTo>
                  <a:pt x="1620850" y="0"/>
                </a:lnTo>
                <a:lnTo>
                  <a:pt x="1284389" y="154012"/>
                </a:lnTo>
                <a:lnTo>
                  <a:pt x="1320012" y="103428"/>
                </a:lnTo>
                <a:lnTo>
                  <a:pt x="1301165" y="73698"/>
                </a:lnTo>
                <a:lnTo>
                  <a:pt x="1294345" y="76301"/>
                </a:lnTo>
                <a:lnTo>
                  <a:pt x="1288859" y="81495"/>
                </a:lnTo>
                <a:lnTo>
                  <a:pt x="1193876" y="216395"/>
                </a:lnTo>
                <a:lnTo>
                  <a:pt x="1358049" y="232676"/>
                </a:lnTo>
                <a:lnTo>
                  <a:pt x="1365580" y="231914"/>
                </a:lnTo>
                <a:lnTo>
                  <a:pt x="1372006" y="228447"/>
                </a:lnTo>
                <a:lnTo>
                  <a:pt x="1376667" y="222821"/>
                </a:lnTo>
                <a:lnTo>
                  <a:pt x="1378153" y="217982"/>
                </a:lnTo>
                <a:lnTo>
                  <a:pt x="1378889" y="215595"/>
                </a:lnTo>
                <a:lnTo>
                  <a:pt x="1300251" y="188658"/>
                </a:lnTo>
                <a:lnTo>
                  <a:pt x="1636712" y="34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27077" y="2794508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4892" y="4192408"/>
            <a:ext cx="3042214" cy="7507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244382" y="1526540"/>
            <a:ext cx="1743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notice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flip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6965" y="5602434"/>
            <a:ext cx="4262755" cy="1137920"/>
            <a:chOff x="3956965" y="5602434"/>
            <a:chExt cx="4262755" cy="113792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9406" y="5602434"/>
              <a:ext cx="4229709" cy="8878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56965" y="6318604"/>
              <a:ext cx="690245" cy="421640"/>
            </a:xfrm>
            <a:custGeom>
              <a:avLst/>
              <a:gdLst/>
              <a:ahLst/>
              <a:cxnLst/>
              <a:rect l="l" t="t" r="r" b="b"/>
              <a:pathLst>
                <a:path w="690245" h="421640">
                  <a:moveTo>
                    <a:pt x="690074" y="0"/>
                  </a:moveTo>
                  <a:lnTo>
                    <a:pt x="0" y="0"/>
                  </a:lnTo>
                  <a:lnTo>
                    <a:pt x="0" y="421239"/>
                  </a:lnTo>
                  <a:lnTo>
                    <a:pt x="690074" y="421239"/>
                  </a:lnTo>
                  <a:lnTo>
                    <a:pt x="690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4989" y="3562604"/>
            <a:ext cx="3967479" cy="278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Consider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example:</a:t>
            </a:r>
            <a:endParaRPr sz="2400">
              <a:latin typeface="Calibri"/>
              <a:cs typeface="Calibri"/>
            </a:endParaRPr>
          </a:p>
          <a:p>
            <a:pPr marL="1524635" marR="989965" indent="-340360">
              <a:lnSpc>
                <a:spcPts val="2590"/>
              </a:lnSpc>
              <a:spcBef>
                <a:spcPts val="2245"/>
              </a:spcBef>
            </a:pPr>
            <a:r>
              <a:rPr sz="2400" dirty="0">
                <a:latin typeface="Calibri"/>
                <a:cs typeface="Calibri"/>
              </a:rPr>
              <a:t>1D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continuous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400">
              <a:latin typeface="Calibri"/>
              <a:cs typeface="Calibri"/>
            </a:endParaRPr>
          </a:p>
          <a:p>
            <a:pPr marL="328295" marR="1218565" indent="3175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output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a </a:t>
            </a:r>
            <a:r>
              <a:rPr sz="2400" dirty="0">
                <a:latin typeface="Calibri"/>
                <a:cs typeface="Calibri"/>
              </a:rPr>
              <a:t>blurred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version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065" y="1984274"/>
            <a:ext cx="6609715" cy="1148715"/>
            <a:chOff x="2984065" y="1984274"/>
            <a:chExt cx="6609715" cy="114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065" y="1984274"/>
              <a:ext cx="6393732" cy="1073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30042" y="2759417"/>
              <a:ext cx="6563995" cy="373380"/>
            </a:xfrm>
            <a:custGeom>
              <a:avLst/>
              <a:gdLst/>
              <a:ahLst/>
              <a:cxnLst/>
              <a:rect l="l" t="t" r="r" b="b"/>
              <a:pathLst>
                <a:path w="6563995" h="373380">
                  <a:moveTo>
                    <a:pt x="2047341" y="0"/>
                  </a:moveTo>
                  <a:lnTo>
                    <a:pt x="0" y="0"/>
                  </a:lnTo>
                  <a:lnTo>
                    <a:pt x="0" y="334810"/>
                  </a:lnTo>
                  <a:lnTo>
                    <a:pt x="2047341" y="334810"/>
                  </a:lnTo>
                  <a:lnTo>
                    <a:pt x="2047341" y="0"/>
                  </a:lnTo>
                  <a:close/>
                </a:path>
                <a:path w="6563995" h="373380">
                  <a:moveTo>
                    <a:pt x="6563601" y="38404"/>
                  </a:moveTo>
                  <a:lnTo>
                    <a:pt x="3291649" y="38404"/>
                  </a:lnTo>
                  <a:lnTo>
                    <a:pt x="3291649" y="373214"/>
                  </a:lnTo>
                  <a:lnTo>
                    <a:pt x="6563601" y="373214"/>
                  </a:lnTo>
                  <a:lnTo>
                    <a:pt x="6563601" y="38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05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Convolution</a:t>
            </a:r>
            <a:r>
              <a:rPr spc="-160" dirty="0"/>
              <a:t> </a:t>
            </a:r>
            <a:r>
              <a:rPr dirty="0"/>
              <a:t>for</a:t>
            </a:r>
            <a:r>
              <a:rPr spc="-150" dirty="0"/>
              <a:t> </a:t>
            </a:r>
            <a:r>
              <a:rPr dirty="0"/>
              <a:t>2D</a:t>
            </a:r>
            <a:r>
              <a:rPr spc="-155" dirty="0"/>
              <a:t> </a:t>
            </a:r>
            <a:r>
              <a:rPr dirty="0"/>
              <a:t>discrete</a:t>
            </a:r>
            <a:r>
              <a:rPr spc="-155" dirty="0"/>
              <a:t> </a:t>
            </a:r>
            <a:r>
              <a:rPr spc="-10" dirty="0"/>
              <a:t>signals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4989" y="1462532"/>
            <a:ext cx="454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7164" y="2794508"/>
            <a:ext cx="149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95223" y="1910900"/>
            <a:ext cx="5388610" cy="993775"/>
            <a:chOff x="3195223" y="1910900"/>
            <a:chExt cx="5388610" cy="993775"/>
          </a:xfrm>
        </p:grpSpPr>
        <p:sp>
          <p:nvSpPr>
            <p:cNvPr id="9" name="object 9"/>
            <p:cNvSpPr/>
            <p:nvPr/>
          </p:nvSpPr>
          <p:spPr>
            <a:xfrm>
              <a:off x="6513424" y="1910905"/>
              <a:ext cx="2070100" cy="993775"/>
            </a:xfrm>
            <a:custGeom>
              <a:avLst/>
              <a:gdLst/>
              <a:ahLst/>
              <a:cxnLst/>
              <a:rect l="l" t="t" r="r" b="b"/>
              <a:pathLst>
                <a:path w="2070100" h="993775">
                  <a:moveTo>
                    <a:pt x="442836" y="957300"/>
                  </a:moveTo>
                  <a:lnTo>
                    <a:pt x="106375" y="803300"/>
                  </a:lnTo>
                  <a:lnTo>
                    <a:pt x="167944" y="797191"/>
                  </a:lnTo>
                  <a:lnTo>
                    <a:pt x="175171" y="794969"/>
                  </a:lnTo>
                  <a:lnTo>
                    <a:pt x="180797" y="790321"/>
                  </a:lnTo>
                  <a:lnTo>
                    <a:pt x="184264" y="783882"/>
                  </a:lnTo>
                  <a:lnTo>
                    <a:pt x="185013" y="776363"/>
                  </a:lnTo>
                  <a:lnTo>
                    <a:pt x="184289" y="773963"/>
                  </a:lnTo>
                  <a:lnTo>
                    <a:pt x="182803" y="769124"/>
                  </a:lnTo>
                  <a:lnTo>
                    <a:pt x="178142" y="763511"/>
                  </a:lnTo>
                  <a:lnTo>
                    <a:pt x="171704" y="760044"/>
                  </a:lnTo>
                  <a:lnTo>
                    <a:pt x="164185" y="759282"/>
                  </a:lnTo>
                  <a:lnTo>
                    <a:pt x="0" y="775550"/>
                  </a:lnTo>
                  <a:lnTo>
                    <a:pt x="94983" y="910450"/>
                  </a:lnTo>
                  <a:lnTo>
                    <a:pt x="100482" y="915657"/>
                  </a:lnTo>
                  <a:lnTo>
                    <a:pt x="107302" y="918260"/>
                  </a:lnTo>
                  <a:lnTo>
                    <a:pt x="114604" y="918108"/>
                  </a:lnTo>
                  <a:lnTo>
                    <a:pt x="90525" y="837946"/>
                  </a:lnTo>
                  <a:lnTo>
                    <a:pt x="426986" y="991946"/>
                  </a:lnTo>
                  <a:lnTo>
                    <a:pt x="442836" y="957300"/>
                  </a:lnTo>
                  <a:close/>
                </a:path>
                <a:path w="2070100" h="993775">
                  <a:moveTo>
                    <a:pt x="1636712" y="958811"/>
                  </a:moveTo>
                  <a:lnTo>
                    <a:pt x="1300251" y="804811"/>
                  </a:lnTo>
                  <a:lnTo>
                    <a:pt x="1361808" y="798703"/>
                  </a:lnTo>
                  <a:lnTo>
                    <a:pt x="1369047" y="796480"/>
                  </a:lnTo>
                  <a:lnTo>
                    <a:pt x="1374660" y="791819"/>
                  </a:lnTo>
                  <a:lnTo>
                    <a:pt x="1378127" y="785393"/>
                  </a:lnTo>
                  <a:lnTo>
                    <a:pt x="1378889" y="777862"/>
                  </a:lnTo>
                  <a:lnTo>
                    <a:pt x="1378153" y="775474"/>
                  </a:lnTo>
                  <a:lnTo>
                    <a:pt x="1376667" y="770636"/>
                  </a:lnTo>
                  <a:lnTo>
                    <a:pt x="1372006" y="765009"/>
                  </a:lnTo>
                  <a:lnTo>
                    <a:pt x="1365580" y="761555"/>
                  </a:lnTo>
                  <a:lnTo>
                    <a:pt x="1358049" y="760793"/>
                  </a:lnTo>
                  <a:lnTo>
                    <a:pt x="1193876" y="777062"/>
                  </a:lnTo>
                  <a:lnTo>
                    <a:pt x="1288859" y="911961"/>
                  </a:lnTo>
                  <a:lnTo>
                    <a:pt x="1294345" y="917168"/>
                  </a:lnTo>
                  <a:lnTo>
                    <a:pt x="1301165" y="919772"/>
                  </a:lnTo>
                  <a:lnTo>
                    <a:pt x="1308468" y="919619"/>
                  </a:lnTo>
                  <a:lnTo>
                    <a:pt x="1284389" y="839444"/>
                  </a:lnTo>
                  <a:lnTo>
                    <a:pt x="1620850" y="993457"/>
                  </a:lnTo>
                  <a:lnTo>
                    <a:pt x="1636712" y="958811"/>
                  </a:lnTo>
                  <a:close/>
                </a:path>
                <a:path w="2070100" h="993775">
                  <a:moveTo>
                    <a:pt x="2070011" y="34645"/>
                  </a:moveTo>
                  <a:lnTo>
                    <a:pt x="2054161" y="0"/>
                  </a:lnTo>
                  <a:lnTo>
                    <a:pt x="1717700" y="154012"/>
                  </a:lnTo>
                  <a:lnTo>
                    <a:pt x="1753311" y="103428"/>
                  </a:lnTo>
                  <a:lnTo>
                    <a:pt x="1734477" y="73698"/>
                  </a:lnTo>
                  <a:lnTo>
                    <a:pt x="1727657" y="76288"/>
                  </a:lnTo>
                  <a:lnTo>
                    <a:pt x="1722158" y="81495"/>
                  </a:lnTo>
                  <a:lnTo>
                    <a:pt x="1627187" y="216395"/>
                  </a:lnTo>
                  <a:lnTo>
                    <a:pt x="1791360" y="232664"/>
                  </a:lnTo>
                  <a:lnTo>
                    <a:pt x="1798891" y="231914"/>
                  </a:lnTo>
                  <a:lnTo>
                    <a:pt x="1805317" y="228447"/>
                  </a:lnTo>
                  <a:lnTo>
                    <a:pt x="1809978" y="222821"/>
                  </a:lnTo>
                  <a:lnTo>
                    <a:pt x="1811464" y="217982"/>
                  </a:lnTo>
                  <a:lnTo>
                    <a:pt x="1812201" y="215595"/>
                  </a:lnTo>
                  <a:lnTo>
                    <a:pt x="1733562" y="188658"/>
                  </a:lnTo>
                  <a:lnTo>
                    <a:pt x="1669491" y="217982"/>
                  </a:lnTo>
                  <a:lnTo>
                    <a:pt x="1683372" y="211620"/>
                  </a:lnTo>
                  <a:lnTo>
                    <a:pt x="1733562" y="188658"/>
                  </a:lnTo>
                  <a:lnTo>
                    <a:pt x="2070011" y="34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725" y="2210827"/>
              <a:ext cx="249353" cy="5485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95223" y="2671690"/>
              <a:ext cx="443230" cy="233045"/>
            </a:xfrm>
            <a:custGeom>
              <a:avLst/>
              <a:gdLst/>
              <a:ahLst/>
              <a:cxnLst/>
              <a:rect l="l" t="t" r="r" b="b"/>
              <a:pathLst>
                <a:path w="443229" h="233044">
                  <a:moveTo>
                    <a:pt x="336456" y="44016"/>
                  </a:moveTo>
                  <a:lnTo>
                    <a:pt x="0" y="198024"/>
                  </a:lnTo>
                  <a:lnTo>
                    <a:pt x="15858" y="232667"/>
                  </a:lnTo>
                  <a:lnTo>
                    <a:pt x="352314" y="78658"/>
                  </a:lnTo>
                  <a:lnTo>
                    <a:pt x="374079" y="47745"/>
                  </a:lnTo>
                  <a:lnTo>
                    <a:pt x="336456" y="44016"/>
                  </a:lnTo>
                  <a:close/>
                </a:path>
                <a:path w="443229" h="233044">
                  <a:moveTo>
                    <a:pt x="426831" y="14687"/>
                  </a:moveTo>
                  <a:lnTo>
                    <a:pt x="400528" y="14687"/>
                  </a:lnTo>
                  <a:lnTo>
                    <a:pt x="416386" y="49330"/>
                  </a:lnTo>
                  <a:lnTo>
                    <a:pt x="352314" y="78658"/>
                  </a:lnTo>
                  <a:lnTo>
                    <a:pt x="316701" y="129241"/>
                  </a:lnTo>
                  <a:lnTo>
                    <a:pt x="313656" y="136166"/>
                  </a:lnTo>
                  <a:lnTo>
                    <a:pt x="313508" y="143467"/>
                  </a:lnTo>
                  <a:lnTo>
                    <a:pt x="316109" y="150291"/>
                  </a:lnTo>
                  <a:lnTo>
                    <a:pt x="321311" y="155784"/>
                  </a:lnTo>
                  <a:lnTo>
                    <a:pt x="328236" y="158829"/>
                  </a:lnTo>
                  <a:lnTo>
                    <a:pt x="335537" y="158976"/>
                  </a:lnTo>
                  <a:lnTo>
                    <a:pt x="342361" y="156375"/>
                  </a:lnTo>
                  <a:lnTo>
                    <a:pt x="347854" y="151174"/>
                  </a:lnTo>
                  <a:lnTo>
                    <a:pt x="442833" y="16273"/>
                  </a:lnTo>
                  <a:lnTo>
                    <a:pt x="426831" y="14687"/>
                  </a:lnTo>
                  <a:close/>
                </a:path>
                <a:path w="443229" h="233044">
                  <a:moveTo>
                    <a:pt x="374079" y="47745"/>
                  </a:moveTo>
                  <a:lnTo>
                    <a:pt x="352314" y="78658"/>
                  </a:lnTo>
                  <a:lnTo>
                    <a:pt x="412812" y="50966"/>
                  </a:lnTo>
                  <a:lnTo>
                    <a:pt x="406577" y="50966"/>
                  </a:lnTo>
                  <a:lnTo>
                    <a:pt x="374079" y="47745"/>
                  </a:lnTo>
                  <a:close/>
                </a:path>
                <a:path w="443229" h="233044">
                  <a:moveTo>
                    <a:pt x="392879" y="21042"/>
                  </a:moveTo>
                  <a:lnTo>
                    <a:pt x="374079" y="47745"/>
                  </a:lnTo>
                  <a:lnTo>
                    <a:pt x="406577" y="50966"/>
                  </a:lnTo>
                  <a:lnTo>
                    <a:pt x="392879" y="21042"/>
                  </a:lnTo>
                  <a:close/>
                </a:path>
                <a:path w="443229" h="233044">
                  <a:moveTo>
                    <a:pt x="403437" y="21042"/>
                  </a:moveTo>
                  <a:lnTo>
                    <a:pt x="392879" y="21042"/>
                  </a:lnTo>
                  <a:lnTo>
                    <a:pt x="406577" y="50966"/>
                  </a:lnTo>
                  <a:lnTo>
                    <a:pt x="412812" y="50966"/>
                  </a:lnTo>
                  <a:lnTo>
                    <a:pt x="416386" y="49330"/>
                  </a:lnTo>
                  <a:lnTo>
                    <a:pt x="403437" y="21042"/>
                  </a:lnTo>
                  <a:close/>
                </a:path>
                <a:path w="443229" h="233044">
                  <a:moveTo>
                    <a:pt x="400528" y="14687"/>
                  </a:moveTo>
                  <a:lnTo>
                    <a:pt x="336456" y="44016"/>
                  </a:lnTo>
                  <a:lnTo>
                    <a:pt x="374079" y="47745"/>
                  </a:lnTo>
                  <a:lnTo>
                    <a:pt x="392879" y="21042"/>
                  </a:lnTo>
                  <a:lnTo>
                    <a:pt x="403437" y="21042"/>
                  </a:lnTo>
                  <a:lnTo>
                    <a:pt x="400528" y="14687"/>
                  </a:lnTo>
                  <a:close/>
                </a:path>
                <a:path w="443229" h="233044">
                  <a:moveTo>
                    <a:pt x="278655" y="0"/>
                  </a:moveTo>
                  <a:lnTo>
                    <a:pt x="271129" y="758"/>
                  </a:lnTo>
                  <a:lnTo>
                    <a:pt x="264700" y="4223"/>
                  </a:lnTo>
                  <a:lnTo>
                    <a:pt x="260040" y="9846"/>
                  </a:lnTo>
                  <a:lnTo>
                    <a:pt x="257818" y="17077"/>
                  </a:lnTo>
                  <a:lnTo>
                    <a:pt x="258577" y="24604"/>
                  </a:lnTo>
                  <a:lnTo>
                    <a:pt x="262043" y="31032"/>
                  </a:lnTo>
                  <a:lnTo>
                    <a:pt x="267666" y="35692"/>
                  </a:lnTo>
                  <a:lnTo>
                    <a:pt x="274897" y="37914"/>
                  </a:lnTo>
                  <a:lnTo>
                    <a:pt x="336456" y="44016"/>
                  </a:lnTo>
                  <a:lnTo>
                    <a:pt x="400528" y="14687"/>
                  </a:lnTo>
                  <a:lnTo>
                    <a:pt x="426831" y="14687"/>
                  </a:lnTo>
                  <a:lnTo>
                    <a:pt x="278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27077" y="2794508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77691" y="1563115"/>
            <a:ext cx="1743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notice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flip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6394" y="2794508"/>
            <a:ext cx="174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786" y="4408128"/>
            <a:ext cx="5800427" cy="10023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84065" y="1984274"/>
            <a:ext cx="6609715" cy="1148715"/>
            <a:chOff x="2984065" y="1984274"/>
            <a:chExt cx="6609715" cy="1148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4065" y="1984274"/>
              <a:ext cx="6393732" cy="10735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30042" y="2759417"/>
              <a:ext cx="6563995" cy="373380"/>
            </a:xfrm>
            <a:custGeom>
              <a:avLst/>
              <a:gdLst/>
              <a:ahLst/>
              <a:cxnLst/>
              <a:rect l="l" t="t" r="r" b="b"/>
              <a:pathLst>
                <a:path w="6563995" h="373380">
                  <a:moveTo>
                    <a:pt x="2047341" y="0"/>
                  </a:moveTo>
                  <a:lnTo>
                    <a:pt x="0" y="0"/>
                  </a:lnTo>
                  <a:lnTo>
                    <a:pt x="0" y="334810"/>
                  </a:lnTo>
                  <a:lnTo>
                    <a:pt x="2047341" y="334810"/>
                  </a:lnTo>
                  <a:lnTo>
                    <a:pt x="2047341" y="0"/>
                  </a:lnTo>
                  <a:close/>
                </a:path>
                <a:path w="6563995" h="373380">
                  <a:moveTo>
                    <a:pt x="6563601" y="38404"/>
                  </a:moveTo>
                  <a:lnTo>
                    <a:pt x="3291649" y="38404"/>
                  </a:lnTo>
                  <a:lnTo>
                    <a:pt x="3291649" y="373214"/>
                  </a:lnTo>
                  <a:lnTo>
                    <a:pt x="6563601" y="373214"/>
                  </a:lnTo>
                  <a:lnTo>
                    <a:pt x="6563601" y="38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05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Convolution</a:t>
            </a:r>
            <a:r>
              <a:rPr spc="-160" dirty="0"/>
              <a:t> </a:t>
            </a:r>
            <a:r>
              <a:rPr dirty="0"/>
              <a:t>for</a:t>
            </a:r>
            <a:r>
              <a:rPr spc="-150" dirty="0"/>
              <a:t> </a:t>
            </a:r>
            <a:r>
              <a:rPr dirty="0"/>
              <a:t>2D</a:t>
            </a:r>
            <a:r>
              <a:rPr spc="-155" dirty="0"/>
              <a:t> </a:t>
            </a:r>
            <a:r>
              <a:rPr dirty="0"/>
              <a:t>discrete</a:t>
            </a:r>
            <a:r>
              <a:rPr spc="-155" dirty="0"/>
              <a:t> </a:t>
            </a:r>
            <a:r>
              <a:rPr spc="-10" dirty="0"/>
              <a:t>signals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989" y="1462532"/>
            <a:ext cx="454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7164" y="2794508"/>
            <a:ext cx="149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95223" y="1910900"/>
            <a:ext cx="5388610" cy="993775"/>
            <a:chOff x="3195223" y="1910900"/>
            <a:chExt cx="5388610" cy="993775"/>
          </a:xfrm>
        </p:grpSpPr>
        <p:sp>
          <p:nvSpPr>
            <p:cNvPr id="10" name="object 10"/>
            <p:cNvSpPr/>
            <p:nvPr/>
          </p:nvSpPr>
          <p:spPr>
            <a:xfrm>
              <a:off x="6513424" y="1910905"/>
              <a:ext cx="2070100" cy="993775"/>
            </a:xfrm>
            <a:custGeom>
              <a:avLst/>
              <a:gdLst/>
              <a:ahLst/>
              <a:cxnLst/>
              <a:rect l="l" t="t" r="r" b="b"/>
              <a:pathLst>
                <a:path w="2070100" h="993775">
                  <a:moveTo>
                    <a:pt x="442836" y="957300"/>
                  </a:moveTo>
                  <a:lnTo>
                    <a:pt x="106375" y="803300"/>
                  </a:lnTo>
                  <a:lnTo>
                    <a:pt x="167944" y="797191"/>
                  </a:lnTo>
                  <a:lnTo>
                    <a:pt x="175171" y="794969"/>
                  </a:lnTo>
                  <a:lnTo>
                    <a:pt x="180797" y="790321"/>
                  </a:lnTo>
                  <a:lnTo>
                    <a:pt x="184264" y="783882"/>
                  </a:lnTo>
                  <a:lnTo>
                    <a:pt x="185013" y="776363"/>
                  </a:lnTo>
                  <a:lnTo>
                    <a:pt x="184289" y="773963"/>
                  </a:lnTo>
                  <a:lnTo>
                    <a:pt x="182803" y="769124"/>
                  </a:lnTo>
                  <a:lnTo>
                    <a:pt x="178142" y="763511"/>
                  </a:lnTo>
                  <a:lnTo>
                    <a:pt x="171704" y="760044"/>
                  </a:lnTo>
                  <a:lnTo>
                    <a:pt x="164185" y="759282"/>
                  </a:lnTo>
                  <a:lnTo>
                    <a:pt x="0" y="775550"/>
                  </a:lnTo>
                  <a:lnTo>
                    <a:pt x="94983" y="910450"/>
                  </a:lnTo>
                  <a:lnTo>
                    <a:pt x="100482" y="915657"/>
                  </a:lnTo>
                  <a:lnTo>
                    <a:pt x="107302" y="918260"/>
                  </a:lnTo>
                  <a:lnTo>
                    <a:pt x="114604" y="918108"/>
                  </a:lnTo>
                  <a:lnTo>
                    <a:pt x="90525" y="837946"/>
                  </a:lnTo>
                  <a:lnTo>
                    <a:pt x="426986" y="991946"/>
                  </a:lnTo>
                  <a:lnTo>
                    <a:pt x="442836" y="957300"/>
                  </a:lnTo>
                  <a:close/>
                </a:path>
                <a:path w="2070100" h="993775">
                  <a:moveTo>
                    <a:pt x="1636712" y="958811"/>
                  </a:moveTo>
                  <a:lnTo>
                    <a:pt x="1300251" y="804811"/>
                  </a:lnTo>
                  <a:lnTo>
                    <a:pt x="1361808" y="798703"/>
                  </a:lnTo>
                  <a:lnTo>
                    <a:pt x="1369047" y="796480"/>
                  </a:lnTo>
                  <a:lnTo>
                    <a:pt x="1374660" y="791819"/>
                  </a:lnTo>
                  <a:lnTo>
                    <a:pt x="1378127" y="785393"/>
                  </a:lnTo>
                  <a:lnTo>
                    <a:pt x="1378889" y="777862"/>
                  </a:lnTo>
                  <a:lnTo>
                    <a:pt x="1378153" y="775474"/>
                  </a:lnTo>
                  <a:lnTo>
                    <a:pt x="1376667" y="770636"/>
                  </a:lnTo>
                  <a:lnTo>
                    <a:pt x="1372006" y="765009"/>
                  </a:lnTo>
                  <a:lnTo>
                    <a:pt x="1365580" y="761555"/>
                  </a:lnTo>
                  <a:lnTo>
                    <a:pt x="1358049" y="760793"/>
                  </a:lnTo>
                  <a:lnTo>
                    <a:pt x="1193876" y="777062"/>
                  </a:lnTo>
                  <a:lnTo>
                    <a:pt x="1288859" y="911961"/>
                  </a:lnTo>
                  <a:lnTo>
                    <a:pt x="1294345" y="917168"/>
                  </a:lnTo>
                  <a:lnTo>
                    <a:pt x="1301165" y="919772"/>
                  </a:lnTo>
                  <a:lnTo>
                    <a:pt x="1308468" y="919619"/>
                  </a:lnTo>
                  <a:lnTo>
                    <a:pt x="1284389" y="839444"/>
                  </a:lnTo>
                  <a:lnTo>
                    <a:pt x="1620850" y="993457"/>
                  </a:lnTo>
                  <a:lnTo>
                    <a:pt x="1636712" y="958811"/>
                  </a:lnTo>
                  <a:close/>
                </a:path>
                <a:path w="2070100" h="993775">
                  <a:moveTo>
                    <a:pt x="2070011" y="34645"/>
                  </a:moveTo>
                  <a:lnTo>
                    <a:pt x="2054161" y="0"/>
                  </a:lnTo>
                  <a:lnTo>
                    <a:pt x="1717700" y="154012"/>
                  </a:lnTo>
                  <a:lnTo>
                    <a:pt x="1753311" y="103428"/>
                  </a:lnTo>
                  <a:lnTo>
                    <a:pt x="1734477" y="73698"/>
                  </a:lnTo>
                  <a:lnTo>
                    <a:pt x="1727657" y="76288"/>
                  </a:lnTo>
                  <a:lnTo>
                    <a:pt x="1722158" y="81495"/>
                  </a:lnTo>
                  <a:lnTo>
                    <a:pt x="1627187" y="216395"/>
                  </a:lnTo>
                  <a:lnTo>
                    <a:pt x="1791360" y="232664"/>
                  </a:lnTo>
                  <a:lnTo>
                    <a:pt x="1798891" y="231914"/>
                  </a:lnTo>
                  <a:lnTo>
                    <a:pt x="1805317" y="228447"/>
                  </a:lnTo>
                  <a:lnTo>
                    <a:pt x="1809978" y="222821"/>
                  </a:lnTo>
                  <a:lnTo>
                    <a:pt x="1811464" y="217982"/>
                  </a:lnTo>
                  <a:lnTo>
                    <a:pt x="1812201" y="215595"/>
                  </a:lnTo>
                  <a:lnTo>
                    <a:pt x="1733562" y="188658"/>
                  </a:lnTo>
                  <a:lnTo>
                    <a:pt x="1669491" y="217982"/>
                  </a:lnTo>
                  <a:lnTo>
                    <a:pt x="1683372" y="211620"/>
                  </a:lnTo>
                  <a:lnTo>
                    <a:pt x="1733562" y="188658"/>
                  </a:lnTo>
                  <a:lnTo>
                    <a:pt x="2070011" y="34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1725" y="2210827"/>
              <a:ext cx="249353" cy="5485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95223" y="2671690"/>
              <a:ext cx="443230" cy="233045"/>
            </a:xfrm>
            <a:custGeom>
              <a:avLst/>
              <a:gdLst/>
              <a:ahLst/>
              <a:cxnLst/>
              <a:rect l="l" t="t" r="r" b="b"/>
              <a:pathLst>
                <a:path w="443229" h="233044">
                  <a:moveTo>
                    <a:pt x="336456" y="44016"/>
                  </a:moveTo>
                  <a:lnTo>
                    <a:pt x="0" y="198024"/>
                  </a:lnTo>
                  <a:lnTo>
                    <a:pt x="15858" y="232667"/>
                  </a:lnTo>
                  <a:lnTo>
                    <a:pt x="352314" y="78658"/>
                  </a:lnTo>
                  <a:lnTo>
                    <a:pt x="374079" y="47745"/>
                  </a:lnTo>
                  <a:lnTo>
                    <a:pt x="336456" y="44016"/>
                  </a:lnTo>
                  <a:close/>
                </a:path>
                <a:path w="443229" h="233044">
                  <a:moveTo>
                    <a:pt x="426831" y="14687"/>
                  </a:moveTo>
                  <a:lnTo>
                    <a:pt x="400528" y="14687"/>
                  </a:lnTo>
                  <a:lnTo>
                    <a:pt x="416386" y="49330"/>
                  </a:lnTo>
                  <a:lnTo>
                    <a:pt x="352314" y="78658"/>
                  </a:lnTo>
                  <a:lnTo>
                    <a:pt x="316701" y="129241"/>
                  </a:lnTo>
                  <a:lnTo>
                    <a:pt x="313656" y="136166"/>
                  </a:lnTo>
                  <a:lnTo>
                    <a:pt x="313508" y="143467"/>
                  </a:lnTo>
                  <a:lnTo>
                    <a:pt x="316109" y="150291"/>
                  </a:lnTo>
                  <a:lnTo>
                    <a:pt x="321311" y="155784"/>
                  </a:lnTo>
                  <a:lnTo>
                    <a:pt x="328236" y="158829"/>
                  </a:lnTo>
                  <a:lnTo>
                    <a:pt x="335537" y="158976"/>
                  </a:lnTo>
                  <a:lnTo>
                    <a:pt x="342361" y="156375"/>
                  </a:lnTo>
                  <a:lnTo>
                    <a:pt x="347854" y="151174"/>
                  </a:lnTo>
                  <a:lnTo>
                    <a:pt x="442833" y="16273"/>
                  </a:lnTo>
                  <a:lnTo>
                    <a:pt x="426831" y="14687"/>
                  </a:lnTo>
                  <a:close/>
                </a:path>
                <a:path w="443229" h="233044">
                  <a:moveTo>
                    <a:pt x="374079" y="47745"/>
                  </a:moveTo>
                  <a:lnTo>
                    <a:pt x="352314" y="78658"/>
                  </a:lnTo>
                  <a:lnTo>
                    <a:pt x="412812" y="50966"/>
                  </a:lnTo>
                  <a:lnTo>
                    <a:pt x="406577" y="50966"/>
                  </a:lnTo>
                  <a:lnTo>
                    <a:pt x="374079" y="47745"/>
                  </a:lnTo>
                  <a:close/>
                </a:path>
                <a:path w="443229" h="233044">
                  <a:moveTo>
                    <a:pt x="392879" y="21042"/>
                  </a:moveTo>
                  <a:lnTo>
                    <a:pt x="374079" y="47745"/>
                  </a:lnTo>
                  <a:lnTo>
                    <a:pt x="406577" y="50966"/>
                  </a:lnTo>
                  <a:lnTo>
                    <a:pt x="392879" y="21042"/>
                  </a:lnTo>
                  <a:close/>
                </a:path>
                <a:path w="443229" h="233044">
                  <a:moveTo>
                    <a:pt x="403437" y="21042"/>
                  </a:moveTo>
                  <a:lnTo>
                    <a:pt x="392879" y="21042"/>
                  </a:lnTo>
                  <a:lnTo>
                    <a:pt x="406577" y="50966"/>
                  </a:lnTo>
                  <a:lnTo>
                    <a:pt x="412812" y="50966"/>
                  </a:lnTo>
                  <a:lnTo>
                    <a:pt x="416386" y="49330"/>
                  </a:lnTo>
                  <a:lnTo>
                    <a:pt x="403437" y="21042"/>
                  </a:lnTo>
                  <a:close/>
                </a:path>
                <a:path w="443229" h="233044">
                  <a:moveTo>
                    <a:pt x="400528" y="14687"/>
                  </a:moveTo>
                  <a:lnTo>
                    <a:pt x="336456" y="44016"/>
                  </a:lnTo>
                  <a:lnTo>
                    <a:pt x="374079" y="47745"/>
                  </a:lnTo>
                  <a:lnTo>
                    <a:pt x="392879" y="21042"/>
                  </a:lnTo>
                  <a:lnTo>
                    <a:pt x="403437" y="21042"/>
                  </a:lnTo>
                  <a:lnTo>
                    <a:pt x="400528" y="14687"/>
                  </a:lnTo>
                  <a:close/>
                </a:path>
                <a:path w="443229" h="233044">
                  <a:moveTo>
                    <a:pt x="278655" y="0"/>
                  </a:moveTo>
                  <a:lnTo>
                    <a:pt x="271129" y="758"/>
                  </a:lnTo>
                  <a:lnTo>
                    <a:pt x="264700" y="4223"/>
                  </a:lnTo>
                  <a:lnTo>
                    <a:pt x="260040" y="9846"/>
                  </a:lnTo>
                  <a:lnTo>
                    <a:pt x="257818" y="17077"/>
                  </a:lnTo>
                  <a:lnTo>
                    <a:pt x="258577" y="24604"/>
                  </a:lnTo>
                  <a:lnTo>
                    <a:pt x="262043" y="31032"/>
                  </a:lnTo>
                  <a:lnTo>
                    <a:pt x="267666" y="35692"/>
                  </a:lnTo>
                  <a:lnTo>
                    <a:pt x="274897" y="37914"/>
                  </a:lnTo>
                  <a:lnTo>
                    <a:pt x="336456" y="44016"/>
                  </a:lnTo>
                  <a:lnTo>
                    <a:pt x="400528" y="14687"/>
                  </a:lnTo>
                  <a:lnTo>
                    <a:pt x="426831" y="14687"/>
                  </a:lnTo>
                  <a:lnTo>
                    <a:pt x="278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27077" y="2794508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6856" y="3398011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zero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within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7554" y="3398011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77691" y="1563115"/>
            <a:ext cx="1743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notice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flip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5794" y="3419366"/>
            <a:ext cx="938477" cy="36692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44988" y="2794508"/>
            <a:ext cx="2325370" cy="132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7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12700" marR="993140">
              <a:lnSpc>
                <a:spcPts val="2620"/>
              </a:lnSpc>
              <a:spcBef>
                <a:spcPts val="2175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 </a:t>
            </a:r>
            <a:r>
              <a:rPr sz="2400" spc="-20" dirty="0">
                <a:latin typeface="Calibri"/>
                <a:cs typeface="Calibri"/>
              </a:rPr>
              <a:t>then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8775" y="3451904"/>
            <a:ext cx="1889884" cy="30411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44988" y="5784596"/>
            <a:ext cx="751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earlier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3x3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matrix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representation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26549" y="5784596"/>
            <a:ext cx="10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96525" y="5820724"/>
            <a:ext cx="938476" cy="36692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4822" y="4647316"/>
            <a:ext cx="249353" cy="54857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4065" y="1984274"/>
            <a:ext cx="6609715" cy="1148715"/>
            <a:chOff x="2984065" y="1984274"/>
            <a:chExt cx="6609715" cy="114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065" y="1984274"/>
              <a:ext cx="6393732" cy="1073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30042" y="2759417"/>
              <a:ext cx="6563995" cy="373380"/>
            </a:xfrm>
            <a:custGeom>
              <a:avLst/>
              <a:gdLst/>
              <a:ahLst/>
              <a:cxnLst/>
              <a:rect l="l" t="t" r="r" b="b"/>
              <a:pathLst>
                <a:path w="6563995" h="373380">
                  <a:moveTo>
                    <a:pt x="2047341" y="0"/>
                  </a:moveTo>
                  <a:lnTo>
                    <a:pt x="0" y="0"/>
                  </a:lnTo>
                  <a:lnTo>
                    <a:pt x="0" y="334810"/>
                  </a:lnTo>
                  <a:lnTo>
                    <a:pt x="2047341" y="334810"/>
                  </a:lnTo>
                  <a:lnTo>
                    <a:pt x="2047341" y="0"/>
                  </a:lnTo>
                  <a:close/>
                </a:path>
                <a:path w="6563995" h="373380">
                  <a:moveTo>
                    <a:pt x="6563601" y="38404"/>
                  </a:moveTo>
                  <a:lnTo>
                    <a:pt x="3291649" y="38404"/>
                  </a:lnTo>
                  <a:lnTo>
                    <a:pt x="3291649" y="373214"/>
                  </a:lnTo>
                  <a:lnTo>
                    <a:pt x="6563601" y="373214"/>
                  </a:lnTo>
                  <a:lnTo>
                    <a:pt x="6563601" y="38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85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Convolution</a:t>
            </a:r>
            <a:r>
              <a:rPr spc="-140" dirty="0"/>
              <a:t> </a:t>
            </a:r>
            <a:r>
              <a:rPr dirty="0"/>
              <a:t>vs</a:t>
            </a:r>
            <a:r>
              <a:rPr spc="-130" dirty="0"/>
              <a:t> </a:t>
            </a:r>
            <a:r>
              <a:rPr spc="-10" dirty="0"/>
              <a:t>correlation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984065" y="3950533"/>
            <a:ext cx="6609715" cy="1148715"/>
            <a:chOff x="2984065" y="3950533"/>
            <a:chExt cx="6609715" cy="11487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4065" y="3950533"/>
              <a:ext cx="6393732" cy="10735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30042" y="4725669"/>
              <a:ext cx="6563995" cy="373380"/>
            </a:xfrm>
            <a:custGeom>
              <a:avLst/>
              <a:gdLst/>
              <a:ahLst/>
              <a:cxnLst/>
              <a:rect l="l" t="t" r="r" b="b"/>
              <a:pathLst>
                <a:path w="6563995" h="373379">
                  <a:moveTo>
                    <a:pt x="2047341" y="0"/>
                  </a:moveTo>
                  <a:lnTo>
                    <a:pt x="0" y="0"/>
                  </a:lnTo>
                  <a:lnTo>
                    <a:pt x="0" y="334822"/>
                  </a:lnTo>
                  <a:lnTo>
                    <a:pt x="2047341" y="334822"/>
                  </a:lnTo>
                  <a:lnTo>
                    <a:pt x="2047341" y="0"/>
                  </a:lnTo>
                  <a:close/>
                </a:path>
                <a:path w="6563995" h="373379">
                  <a:moveTo>
                    <a:pt x="6563601" y="38404"/>
                  </a:moveTo>
                  <a:lnTo>
                    <a:pt x="3291649" y="38404"/>
                  </a:lnTo>
                  <a:lnTo>
                    <a:pt x="3291649" y="373227"/>
                  </a:lnTo>
                  <a:lnTo>
                    <a:pt x="6563601" y="373227"/>
                  </a:lnTo>
                  <a:lnTo>
                    <a:pt x="6563601" y="38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4989" y="3428492"/>
            <a:ext cx="443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correlation: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4256" y="3532123"/>
            <a:ext cx="2830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notice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lack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flip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61725" y="3877160"/>
            <a:ext cx="5202555" cy="855980"/>
            <a:chOff x="3561725" y="3877160"/>
            <a:chExt cx="5202555" cy="855980"/>
          </a:xfrm>
        </p:grpSpPr>
        <p:sp>
          <p:nvSpPr>
            <p:cNvPr id="12" name="object 12"/>
            <p:cNvSpPr/>
            <p:nvPr/>
          </p:nvSpPr>
          <p:spPr>
            <a:xfrm>
              <a:off x="8140612" y="3877160"/>
              <a:ext cx="443230" cy="233045"/>
            </a:xfrm>
            <a:custGeom>
              <a:avLst/>
              <a:gdLst/>
              <a:ahLst/>
              <a:cxnLst/>
              <a:rect l="l" t="t" r="r" b="b"/>
              <a:pathLst>
                <a:path w="443229" h="233045">
                  <a:moveTo>
                    <a:pt x="107296" y="73691"/>
                  </a:moveTo>
                  <a:lnTo>
                    <a:pt x="100472" y="76291"/>
                  </a:lnTo>
                  <a:lnTo>
                    <a:pt x="94979" y="81493"/>
                  </a:lnTo>
                  <a:lnTo>
                    <a:pt x="0" y="216394"/>
                  </a:lnTo>
                  <a:lnTo>
                    <a:pt x="164177" y="232669"/>
                  </a:lnTo>
                  <a:lnTo>
                    <a:pt x="171704" y="231910"/>
                  </a:lnTo>
                  <a:lnTo>
                    <a:pt x="178132" y="228445"/>
                  </a:lnTo>
                  <a:lnTo>
                    <a:pt x="182792" y="222822"/>
                  </a:lnTo>
                  <a:lnTo>
                    <a:pt x="184279" y="217980"/>
                  </a:lnTo>
                  <a:lnTo>
                    <a:pt x="42304" y="217980"/>
                  </a:lnTo>
                  <a:lnTo>
                    <a:pt x="26447" y="183337"/>
                  </a:lnTo>
                  <a:lnTo>
                    <a:pt x="90519" y="154009"/>
                  </a:lnTo>
                  <a:lnTo>
                    <a:pt x="126132" y="103427"/>
                  </a:lnTo>
                  <a:lnTo>
                    <a:pt x="129177" y="96502"/>
                  </a:lnTo>
                  <a:lnTo>
                    <a:pt x="129324" y="89201"/>
                  </a:lnTo>
                  <a:lnTo>
                    <a:pt x="126723" y="82377"/>
                  </a:lnTo>
                  <a:lnTo>
                    <a:pt x="121522" y="76884"/>
                  </a:lnTo>
                  <a:lnTo>
                    <a:pt x="114597" y="73839"/>
                  </a:lnTo>
                  <a:lnTo>
                    <a:pt x="107296" y="73691"/>
                  </a:lnTo>
                  <a:close/>
                </a:path>
                <a:path w="443229" h="233045">
                  <a:moveTo>
                    <a:pt x="90519" y="154009"/>
                  </a:moveTo>
                  <a:lnTo>
                    <a:pt x="26447" y="183337"/>
                  </a:lnTo>
                  <a:lnTo>
                    <a:pt x="42304" y="217980"/>
                  </a:lnTo>
                  <a:lnTo>
                    <a:pt x="56188" y="211625"/>
                  </a:lnTo>
                  <a:lnTo>
                    <a:pt x="49952" y="211625"/>
                  </a:lnTo>
                  <a:lnTo>
                    <a:pt x="36255" y="181701"/>
                  </a:lnTo>
                  <a:lnTo>
                    <a:pt x="71021" y="181701"/>
                  </a:lnTo>
                  <a:lnTo>
                    <a:pt x="90519" y="154009"/>
                  </a:lnTo>
                  <a:close/>
                </a:path>
                <a:path w="443229" h="233045">
                  <a:moveTo>
                    <a:pt x="106376" y="188652"/>
                  </a:moveTo>
                  <a:lnTo>
                    <a:pt x="42304" y="217980"/>
                  </a:lnTo>
                  <a:lnTo>
                    <a:pt x="184279" y="217980"/>
                  </a:lnTo>
                  <a:lnTo>
                    <a:pt x="185013" y="215591"/>
                  </a:lnTo>
                  <a:lnTo>
                    <a:pt x="184255" y="208064"/>
                  </a:lnTo>
                  <a:lnTo>
                    <a:pt x="180790" y="201635"/>
                  </a:lnTo>
                  <a:lnTo>
                    <a:pt x="175167" y="196975"/>
                  </a:lnTo>
                  <a:lnTo>
                    <a:pt x="167935" y="194754"/>
                  </a:lnTo>
                  <a:lnTo>
                    <a:pt x="106376" y="188652"/>
                  </a:lnTo>
                  <a:close/>
                </a:path>
                <a:path w="443229" h="233045">
                  <a:moveTo>
                    <a:pt x="36255" y="181701"/>
                  </a:moveTo>
                  <a:lnTo>
                    <a:pt x="49952" y="211625"/>
                  </a:lnTo>
                  <a:lnTo>
                    <a:pt x="68753" y="184922"/>
                  </a:lnTo>
                  <a:lnTo>
                    <a:pt x="36255" y="181701"/>
                  </a:lnTo>
                  <a:close/>
                </a:path>
                <a:path w="443229" h="233045">
                  <a:moveTo>
                    <a:pt x="68753" y="184922"/>
                  </a:moveTo>
                  <a:lnTo>
                    <a:pt x="49952" y="211625"/>
                  </a:lnTo>
                  <a:lnTo>
                    <a:pt x="56188" y="211625"/>
                  </a:lnTo>
                  <a:lnTo>
                    <a:pt x="106376" y="188652"/>
                  </a:lnTo>
                  <a:lnTo>
                    <a:pt x="68753" y="184922"/>
                  </a:lnTo>
                  <a:close/>
                </a:path>
                <a:path w="443229" h="233045">
                  <a:moveTo>
                    <a:pt x="426975" y="0"/>
                  </a:moveTo>
                  <a:lnTo>
                    <a:pt x="90519" y="154009"/>
                  </a:lnTo>
                  <a:lnTo>
                    <a:pt x="68753" y="184922"/>
                  </a:lnTo>
                  <a:lnTo>
                    <a:pt x="106376" y="188652"/>
                  </a:lnTo>
                  <a:lnTo>
                    <a:pt x="442832" y="34643"/>
                  </a:lnTo>
                  <a:lnTo>
                    <a:pt x="426975" y="0"/>
                  </a:lnTo>
                  <a:close/>
                </a:path>
                <a:path w="443229" h="233045">
                  <a:moveTo>
                    <a:pt x="71021" y="181701"/>
                  </a:moveTo>
                  <a:lnTo>
                    <a:pt x="36255" y="181701"/>
                  </a:lnTo>
                  <a:lnTo>
                    <a:pt x="68753" y="184922"/>
                  </a:lnTo>
                  <a:lnTo>
                    <a:pt x="71021" y="181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4793" y="4302169"/>
              <a:ext cx="0" cy="20256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1" y="20240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5856" y="4302169"/>
              <a:ext cx="0" cy="202565"/>
            </a:xfrm>
            <a:custGeom>
              <a:avLst/>
              <a:gdLst/>
              <a:ahLst/>
              <a:cxnLst/>
              <a:rect l="l" t="t" r="r" b="b"/>
              <a:pathLst>
                <a:path h="202564">
                  <a:moveTo>
                    <a:pt x="0" y="0"/>
                  </a:moveTo>
                  <a:lnTo>
                    <a:pt x="1" y="20240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725" y="4184195"/>
              <a:ext cx="249353" cy="54857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44989" y="5403596"/>
            <a:ext cx="990981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75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Most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won’t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matter,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because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symmetric.</a:t>
            </a:r>
            <a:endParaRPr sz="2400">
              <a:latin typeface="Calibri"/>
              <a:cs typeface="Calibri"/>
            </a:endParaRPr>
          </a:p>
          <a:p>
            <a:pPr marL="423545" indent="-410845">
              <a:lnSpc>
                <a:spcPts val="2750"/>
              </a:lnSpc>
              <a:buFont typeface="Arial MT"/>
              <a:buChar char="•"/>
              <a:tabLst>
                <a:tab pos="423545" algn="l"/>
              </a:tabLst>
            </a:pPr>
            <a:r>
              <a:rPr sz="2400" dirty="0">
                <a:latin typeface="Calibri"/>
                <a:cs typeface="Calibri"/>
              </a:rPr>
              <a:t>Will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important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discuss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frequency-</a:t>
            </a:r>
            <a:r>
              <a:rPr sz="2400" dirty="0">
                <a:latin typeface="Calibri"/>
                <a:cs typeface="Calibri"/>
              </a:rPr>
              <a:t>domain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(lectures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5-</a:t>
            </a:r>
            <a:r>
              <a:rPr sz="2400" spc="-25" dirty="0">
                <a:latin typeface="Calibri"/>
                <a:cs typeface="Calibri"/>
              </a:rPr>
              <a:t>6).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989" y="1462532"/>
            <a:ext cx="454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77691" y="1563115"/>
            <a:ext cx="1743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notice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flip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61725" y="1910900"/>
            <a:ext cx="5022215" cy="848994"/>
            <a:chOff x="3561725" y="1910900"/>
            <a:chExt cx="5022215" cy="848994"/>
          </a:xfrm>
        </p:grpSpPr>
        <p:sp>
          <p:nvSpPr>
            <p:cNvPr id="20" name="object 20"/>
            <p:cNvSpPr/>
            <p:nvPr/>
          </p:nvSpPr>
          <p:spPr>
            <a:xfrm>
              <a:off x="8140612" y="1910900"/>
              <a:ext cx="443230" cy="233045"/>
            </a:xfrm>
            <a:custGeom>
              <a:avLst/>
              <a:gdLst/>
              <a:ahLst/>
              <a:cxnLst/>
              <a:rect l="l" t="t" r="r" b="b"/>
              <a:pathLst>
                <a:path w="443229" h="233044">
                  <a:moveTo>
                    <a:pt x="107296" y="73690"/>
                  </a:moveTo>
                  <a:lnTo>
                    <a:pt x="100472" y="76291"/>
                  </a:lnTo>
                  <a:lnTo>
                    <a:pt x="94979" y="81493"/>
                  </a:lnTo>
                  <a:lnTo>
                    <a:pt x="0" y="216394"/>
                  </a:lnTo>
                  <a:lnTo>
                    <a:pt x="164177" y="232669"/>
                  </a:lnTo>
                  <a:lnTo>
                    <a:pt x="171704" y="231910"/>
                  </a:lnTo>
                  <a:lnTo>
                    <a:pt x="178132" y="228444"/>
                  </a:lnTo>
                  <a:lnTo>
                    <a:pt x="182792" y="222821"/>
                  </a:lnTo>
                  <a:lnTo>
                    <a:pt x="184279" y="217980"/>
                  </a:lnTo>
                  <a:lnTo>
                    <a:pt x="42304" y="217980"/>
                  </a:lnTo>
                  <a:lnTo>
                    <a:pt x="26447" y="183337"/>
                  </a:lnTo>
                  <a:lnTo>
                    <a:pt x="90519" y="154009"/>
                  </a:lnTo>
                  <a:lnTo>
                    <a:pt x="126132" y="103427"/>
                  </a:lnTo>
                  <a:lnTo>
                    <a:pt x="129177" y="96502"/>
                  </a:lnTo>
                  <a:lnTo>
                    <a:pt x="129324" y="89200"/>
                  </a:lnTo>
                  <a:lnTo>
                    <a:pt x="126723" y="82376"/>
                  </a:lnTo>
                  <a:lnTo>
                    <a:pt x="121522" y="76883"/>
                  </a:lnTo>
                  <a:lnTo>
                    <a:pt x="114597" y="73838"/>
                  </a:lnTo>
                  <a:lnTo>
                    <a:pt x="107296" y="73690"/>
                  </a:lnTo>
                  <a:close/>
                </a:path>
                <a:path w="443229" h="233044">
                  <a:moveTo>
                    <a:pt x="90519" y="154009"/>
                  </a:moveTo>
                  <a:lnTo>
                    <a:pt x="26447" y="183337"/>
                  </a:lnTo>
                  <a:lnTo>
                    <a:pt x="42304" y="217980"/>
                  </a:lnTo>
                  <a:lnTo>
                    <a:pt x="56188" y="211625"/>
                  </a:lnTo>
                  <a:lnTo>
                    <a:pt x="49952" y="211625"/>
                  </a:lnTo>
                  <a:lnTo>
                    <a:pt x="36255" y="181701"/>
                  </a:lnTo>
                  <a:lnTo>
                    <a:pt x="71021" y="181701"/>
                  </a:lnTo>
                  <a:lnTo>
                    <a:pt x="90519" y="154009"/>
                  </a:lnTo>
                  <a:close/>
                </a:path>
                <a:path w="443229" h="233044">
                  <a:moveTo>
                    <a:pt x="106376" y="188652"/>
                  </a:moveTo>
                  <a:lnTo>
                    <a:pt x="42304" y="217980"/>
                  </a:lnTo>
                  <a:lnTo>
                    <a:pt x="184279" y="217980"/>
                  </a:lnTo>
                  <a:lnTo>
                    <a:pt x="185013" y="215590"/>
                  </a:lnTo>
                  <a:lnTo>
                    <a:pt x="184255" y="208064"/>
                  </a:lnTo>
                  <a:lnTo>
                    <a:pt x="180790" y="201635"/>
                  </a:lnTo>
                  <a:lnTo>
                    <a:pt x="175167" y="196975"/>
                  </a:lnTo>
                  <a:lnTo>
                    <a:pt x="167935" y="194754"/>
                  </a:lnTo>
                  <a:lnTo>
                    <a:pt x="106376" y="188652"/>
                  </a:lnTo>
                  <a:close/>
                </a:path>
                <a:path w="443229" h="233044">
                  <a:moveTo>
                    <a:pt x="36255" y="181701"/>
                  </a:moveTo>
                  <a:lnTo>
                    <a:pt x="49952" y="211625"/>
                  </a:lnTo>
                  <a:lnTo>
                    <a:pt x="68753" y="184922"/>
                  </a:lnTo>
                  <a:lnTo>
                    <a:pt x="36255" y="181701"/>
                  </a:lnTo>
                  <a:close/>
                </a:path>
                <a:path w="443229" h="233044">
                  <a:moveTo>
                    <a:pt x="68753" y="184922"/>
                  </a:moveTo>
                  <a:lnTo>
                    <a:pt x="49952" y="211625"/>
                  </a:lnTo>
                  <a:lnTo>
                    <a:pt x="56188" y="211625"/>
                  </a:lnTo>
                  <a:lnTo>
                    <a:pt x="106376" y="188652"/>
                  </a:lnTo>
                  <a:lnTo>
                    <a:pt x="68753" y="184922"/>
                  </a:lnTo>
                  <a:close/>
                </a:path>
                <a:path w="443229" h="233044">
                  <a:moveTo>
                    <a:pt x="426975" y="0"/>
                  </a:moveTo>
                  <a:lnTo>
                    <a:pt x="90519" y="154009"/>
                  </a:lnTo>
                  <a:lnTo>
                    <a:pt x="68753" y="184922"/>
                  </a:lnTo>
                  <a:lnTo>
                    <a:pt x="106376" y="188652"/>
                  </a:lnTo>
                  <a:lnTo>
                    <a:pt x="442832" y="34643"/>
                  </a:lnTo>
                  <a:lnTo>
                    <a:pt x="426975" y="0"/>
                  </a:lnTo>
                  <a:close/>
                </a:path>
                <a:path w="443229" h="233044">
                  <a:moveTo>
                    <a:pt x="71021" y="181701"/>
                  </a:moveTo>
                  <a:lnTo>
                    <a:pt x="36255" y="181701"/>
                  </a:lnTo>
                  <a:lnTo>
                    <a:pt x="68753" y="184922"/>
                  </a:lnTo>
                  <a:lnTo>
                    <a:pt x="71021" y="181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725" y="2210827"/>
              <a:ext cx="249353" cy="548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Separable</a:t>
            </a:r>
            <a:r>
              <a:rPr spc="-18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989" y="1462532"/>
            <a:ext cx="1035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“row”.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6901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4071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29108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19956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80229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988" y="3608323"/>
            <a:ext cx="567499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column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matrix?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0876" y="2696971"/>
            <a:ext cx="50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row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196" y="2425700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example: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Separable</a:t>
            </a:r>
            <a:r>
              <a:rPr spc="-18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989" y="1462532"/>
            <a:ext cx="1035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“row”.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6901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4071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29108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19956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80229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4839" y="3608323"/>
            <a:ext cx="945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column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0876" y="2696971"/>
            <a:ext cx="50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row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196" y="2425700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example: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988" y="4224020"/>
            <a:ext cx="281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important?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Separable</a:t>
            </a:r>
            <a:r>
              <a:rPr spc="-18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989" y="1462532"/>
            <a:ext cx="1035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“row”.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6901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4071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29108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19956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80229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988" y="3394963"/>
            <a:ext cx="10409555" cy="151320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0"/>
              </a:spcBef>
            </a:pPr>
            <a:r>
              <a:rPr sz="2400" spc="-10" dirty="0">
                <a:latin typeface="Calibri"/>
                <a:cs typeface="Calibri"/>
              </a:rPr>
              <a:t>column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2005"/>
              </a:spcBef>
            </a:pP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equivalent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“row”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0876" y="2696971"/>
            <a:ext cx="50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row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196" y="2425700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example: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Separable</a:t>
            </a:r>
            <a:r>
              <a:rPr spc="-18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989" y="1462532"/>
            <a:ext cx="1035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“row”.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6901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4071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29108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19956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80229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988" y="3394963"/>
            <a:ext cx="10409555" cy="261620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0"/>
              </a:spcBef>
            </a:pPr>
            <a:r>
              <a:rPr sz="2400" spc="-10" dirty="0">
                <a:latin typeface="Calibri"/>
                <a:cs typeface="Calibri"/>
              </a:rPr>
              <a:t>column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2005"/>
              </a:spcBef>
            </a:pP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equivalent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“row”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3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non-separable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0876" y="2696971"/>
            <a:ext cx="50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row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196" y="2425700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example: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139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an</a:t>
            </a:r>
            <a:r>
              <a:rPr spc="-50" dirty="0"/>
              <a:t> </a:t>
            </a:r>
            <a:r>
              <a:rPr spc="-10" dirty="0"/>
              <a:t>image?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55668" y="1079557"/>
            <a:ext cx="7480934" cy="5501005"/>
            <a:chOff x="2355668" y="1079557"/>
            <a:chExt cx="7480934" cy="5501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5668" y="1079557"/>
              <a:ext cx="7480663" cy="55004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0645" y="1661280"/>
              <a:ext cx="1455381" cy="14553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64496" y="1661279"/>
              <a:ext cx="914400" cy="2111375"/>
            </a:xfrm>
            <a:custGeom>
              <a:avLst/>
              <a:gdLst/>
              <a:ahLst/>
              <a:cxnLst/>
              <a:rect l="l" t="t" r="r" b="b"/>
              <a:pathLst>
                <a:path w="914400" h="2111375">
                  <a:moveTo>
                    <a:pt x="0" y="2110987"/>
                  </a:moveTo>
                  <a:lnTo>
                    <a:pt x="913907" y="0"/>
                  </a:lnTo>
                </a:path>
              </a:pathLst>
            </a:custGeom>
            <a:ln w="25400">
              <a:solidFill>
                <a:srgbClr val="DDBA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17311" y="3116606"/>
              <a:ext cx="2210435" cy="830580"/>
            </a:xfrm>
            <a:custGeom>
              <a:avLst/>
              <a:gdLst/>
              <a:ahLst/>
              <a:cxnLst/>
              <a:rect l="l" t="t" r="r" b="b"/>
              <a:pathLst>
                <a:path w="2210434" h="830579">
                  <a:moveTo>
                    <a:pt x="0" y="830307"/>
                  </a:moveTo>
                  <a:lnTo>
                    <a:pt x="2209936" y="0"/>
                  </a:lnTo>
                </a:path>
              </a:pathLst>
            </a:custGeom>
            <a:ln w="25400">
              <a:solidFill>
                <a:srgbClr val="DDBA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065792" y="3273044"/>
            <a:ext cx="1896110" cy="1037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83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(color)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image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tensor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Separable</a:t>
            </a:r>
            <a:r>
              <a:rPr spc="-18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989" y="1462532"/>
            <a:ext cx="1035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“row”.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6901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4071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29108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19956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80229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988" y="3394963"/>
            <a:ext cx="10409555" cy="151320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0"/>
              </a:spcBef>
            </a:pPr>
            <a:r>
              <a:rPr sz="2400" spc="-10" dirty="0">
                <a:latin typeface="Calibri"/>
                <a:cs typeface="Calibri"/>
              </a:rPr>
              <a:t>column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2005"/>
              </a:spcBef>
            </a:pP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equivalent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“row”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0876" y="2696971"/>
            <a:ext cx="50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row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196" y="2425700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example: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988" y="5290820"/>
            <a:ext cx="7955280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54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non-separable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69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63588" y="5620003"/>
            <a:ext cx="986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</a:t>
            </a:r>
            <a:r>
              <a:rPr sz="2400" baseline="24305" dirty="0">
                <a:latin typeface="Calibri"/>
                <a:cs typeface="Calibri"/>
              </a:rPr>
              <a:t>2</a:t>
            </a:r>
            <a:r>
              <a:rPr sz="2400" spc="-15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52" baseline="24305" dirty="0"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02211" y="5760423"/>
            <a:ext cx="948690" cy="171450"/>
          </a:xfrm>
          <a:custGeom>
            <a:avLst/>
            <a:gdLst/>
            <a:ahLst/>
            <a:cxnLst/>
            <a:rect l="l" t="t" r="r" b="b"/>
            <a:pathLst>
              <a:path w="948690" h="171450">
                <a:moveTo>
                  <a:pt x="798400" y="0"/>
                </a:moveTo>
                <a:lnTo>
                  <a:pt x="791112" y="475"/>
                </a:lnTo>
                <a:lnTo>
                  <a:pt x="784534" y="3648"/>
                </a:lnTo>
                <a:lnTo>
                  <a:pt x="779505" y="9299"/>
                </a:lnTo>
                <a:lnTo>
                  <a:pt x="777062" y="16458"/>
                </a:lnTo>
                <a:lnTo>
                  <a:pt x="777538" y="23746"/>
                </a:lnTo>
                <a:lnTo>
                  <a:pt x="780711" y="30323"/>
                </a:lnTo>
                <a:lnTo>
                  <a:pt x="786362" y="35353"/>
                </a:lnTo>
                <a:lnTo>
                  <a:pt x="839796" y="66523"/>
                </a:lnTo>
                <a:lnTo>
                  <a:pt x="910261" y="66523"/>
                </a:lnTo>
                <a:lnTo>
                  <a:pt x="910261" y="104623"/>
                </a:lnTo>
                <a:lnTo>
                  <a:pt x="839795" y="104623"/>
                </a:lnTo>
                <a:lnTo>
                  <a:pt x="786361" y="135793"/>
                </a:lnTo>
                <a:lnTo>
                  <a:pt x="780711" y="140822"/>
                </a:lnTo>
                <a:lnTo>
                  <a:pt x="777537" y="147399"/>
                </a:lnTo>
                <a:lnTo>
                  <a:pt x="777062" y="154687"/>
                </a:lnTo>
                <a:lnTo>
                  <a:pt x="779505" y="161846"/>
                </a:lnTo>
                <a:lnTo>
                  <a:pt x="784534" y="167497"/>
                </a:lnTo>
                <a:lnTo>
                  <a:pt x="791112" y="170670"/>
                </a:lnTo>
                <a:lnTo>
                  <a:pt x="798400" y="171146"/>
                </a:lnTo>
                <a:lnTo>
                  <a:pt x="805559" y="168703"/>
                </a:lnTo>
                <a:lnTo>
                  <a:pt x="915410" y="104623"/>
                </a:lnTo>
                <a:lnTo>
                  <a:pt x="910261" y="104623"/>
                </a:lnTo>
                <a:lnTo>
                  <a:pt x="915412" y="104622"/>
                </a:lnTo>
                <a:lnTo>
                  <a:pt x="948067" y="85573"/>
                </a:lnTo>
                <a:lnTo>
                  <a:pt x="805559" y="2443"/>
                </a:lnTo>
                <a:lnTo>
                  <a:pt x="798400" y="0"/>
                </a:lnTo>
                <a:close/>
              </a:path>
              <a:path w="948690" h="171450">
                <a:moveTo>
                  <a:pt x="872452" y="85573"/>
                </a:moveTo>
                <a:lnTo>
                  <a:pt x="839795" y="104623"/>
                </a:lnTo>
                <a:lnTo>
                  <a:pt x="910261" y="104623"/>
                </a:lnTo>
                <a:lnTo>
                  <a:pt x="910261" y="102028"/>
                </a:lnTo>
                <a:lnTo>
                  <a:pt x="900661" y="102028"/>
                </a:lnTo>
                <a:lnTo>
                  <a:pt x="872452" y="85573"/>
                </a:lnTo>
                <a:close/>
              </a:path>
              <a:path w="948690" h="171450">
                <a:moveTo>
                  <a:pt x="0" y="66522"/>
                </a:moveTo>
                <a:lnTo>
                  <a:pt x="0" y="104622"/>
                </a:lnTo>
                <a:lnTo>
                  <a:pt x="839796" y="104622"/>
                </a:lnTo>
                <a:lnTo>
                  <a:pt x="872452" y="85573"/>
                </a:lnTo>
                <a:lnTo>
                  <a:pt x="839796" y="66523"/>
                </a:lnTo>
                <a:lnTo>
                  <a:pt x="0" y="66522"/>
                </a:lnTo>
                <a:close/>
              </a:path>
              <a:path w="948690" h="171450">
                <a:moveTo>
                  <a:pt x="900661" y="69118"/>
                </a:moveTo>
                <a:lnTo>
                  <a:pt x="872452" y="85573"/>
                </a:lnTo>
                <a:lnTo>
                  <a:pt x="900661" y="102028"/>
                </a:lnTo>
                <a:lnTo>
                  <a:pt x="900661" y="69118"/>
                </a:lnTo>
                <a:close/>
              </a:path>
              <a:path w="948690" h="171450">
                <a:moveTo>
                  <a:pt x="910261" y="69118"/>
                </a:moveTo>
                <a:lnTo>
                  <a:pt x="900661" y="69118"/>
                </a:lnTo>
                <a:lnTo>
                  <a:pt x="900661" y="102028"/>
                </a:lnTo>
                <a:lnTo>
                  <a:pt x="910261" y="102028"/>
                </a:lnTo>
                <a:lnTo>
                  <a:pt x="910261" y="69118"/>
                </a:lnTo>
                <a:close/>
              </a:path>
              <a:path w="948690" h="171450">
                <a:moveTo>
                  <a:pt x="839796" y="66523"/>
                </a:moveTo>
                <a:lnTo>
                  <a:pt x="872452" y="85573"/>
                </a:lnTo>
                <a:lnTo>
                  <a:pt x="900661" y="69118"/>
                </a:lnTo>
                <a:lnTo>
                  <a:pt x="910261" y="69118"/>
                </a:lnTo>
                <a:lnTo>
                  <a:pt x="910261" y="66523"/>
                </a:lnTo>
                <a:lnTo>
                  <a:pt x="839796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Separable</a:t>
            </a:r>
            <a:r>
              <a:rPr spc="-18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989" y="1462532"/>
            <a:ext cx="1035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“row”.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6901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4071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29108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019956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980229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988" y="3394963"/>
            <a:ext cx="10409555" cy="151320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0"/>
              </a:spcBef>
            </a:pPr>
            <a:r>
              <a:rPr sz="2400" spc="-10" dirty="0">
                <a:latin typeface="Calibri"/>
                <a:cs typeface="Calibri"/>
              </a:rPr>
              <a:t>column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2005"/>
              </a:spcBef>
            </a:pPr>
            <a:r>
              <a:rPr sz="2400" dirty="0">
                <a:latin typeface="Calibri"/>
                <a:cs typeface="Calibri"/>
              </a:rPr>
              <a:t>2D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equivalent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“column”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“row”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0876" y="2696971"/>
            <a:ext cx="50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row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196" y="2425700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example: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988" y="5290820"/>
            <a:ext cx="7955280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54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non-separable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69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63588" y="5620003"/>
            <a:ext cx="1327150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69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</a:t>
            </a:r>
            <a:r>
              <a:rPr sz="2400" baseline="24305" dirty="0">
                <a:latin typeface="Calibri"/>
                <a:cs typeface="Calibri"/>
              </a:rPr>
              <a:t>2</a:t>
            </a:r>
            <a:r>
              <a:rPr sz="2400" spc="-15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52" baseline="24305" dirty="0"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  <a:p>
            <a:pPr marL="38100">
              <a:lnSpc>
                <a:spcPts val="2690"/>
              </a:lnSpc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spc="-37" baseline="24305" dirty="0"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02211" y="5760423"/>
            <a:ext cx="948690" cy="171450"/>
          </a:xfrm>
          <a:custGeom>
            <a:avLst/>
            <a:gdLst/>
            <a:ahLst/>
            <a:cxnLst/>
            <a:rect l="l" t="t" r="r" b="b"/>
            <a:pathLst>
              <a:path w="948690" h="171450">
                <a:moveTo>
                  <a:pt x="798400" y="0"/>
                </a:moveTo>
                <a:lnTo>
                  <a:pt x="791112" y="475"/>
                </a:lnTo>
                <a:lnTo>
                  <a:pt x="784534" y="3648"/>
                </a:lnTo>
                <a:lnTo>
                  <a:pt x="779505" y="9299"/>
                </a:lnTo>
                <a:lnTo>
                  <a:pt x="777062" y="16458"/>
                </a:lnTo>
                <a:lnTo>
                  <a:pt x="777538" y="23746"/>
                </a:lnTo>
                <a:lnTo>
                  <a:pt x="780711" y="30323"/>
                </a:lnTo>
                <a:lnTo>
                  <a:pt x="786362" y="35353"/>
                </a:lnTo>
                <a:lnTo>
                  <a:pt x="839796" y="66523"/>
                </a:lnTo>
                <a:lnTo>
                  <a:pt x="910261" y="66523"/>
                </a:lnTo>
                <a:lnTo>
                  <a:pt x="910261" y="104623"/>
                </a:lnTo>
                <a:lnTo>
                  <a:pt x="839795" y="104623"/>
                </a:lnTo>
                <a:lnTo>
                  <a:pt x="786361" y="135793"/>
                </a:lnTo>
                <a:lnTo>
                  <a:pt x="780711" y="140822"/>
                </a:lnTo>
                <a:lnTo>
                  <a:pt x="777537" y="147399"/>
                </a:lnTo>
                <a:lnTo>
                  <a:pt x="777062" y="154687"/>
                </a:lnTo>
                <a:lnTo>
                  <a:pt x="779505" y="161846"/>
                </a:lnTo>
                <a:lnTo>
                  <a:pt x="784534" y="167497"/>
                </a:lnTo>
                <a:lnTo>
                  <a:pt x="791112" y="170670"/>
                </a:lnTo>
                <a:lnTo>
                  <a:pt x="798400" y="171146"/>
                </a:lnTo>
                <a:lnTo>
                  <a:pt x="805559" y="168703"/>
                </a:lnTo>
                <a:lnTo>
                  <a:pt x="915410" y="104623"/>
                </a:lnTo>
                <a:lnTo>
                  <a:pt x="910261" y="104623"/>
                </a:lnTo>
                <a:lnTo>
                  <a:pt x="915412" y="104622"/>
                </a:lnTo>
                <a:lnTo>
                  <a:pt x="948067" y="85573"/>
                </a:lnTo>
                <a:lnTo>
                  <a:pt x="805559" y="2443"/>
                </a:lnTo>
                <a:lnTo>
                  <a:pt x="798400" y="0"/>
                </a:lnTo>
                <a:close/>
              </a:path>
              <a:path w="948690" h="171450">
                <a:moveTo>
                  <a:pt x="872452" y="85573"/>
                </a:moveTo>
                <a:lnTo>
                  <a:pt x="839795" y="104623"/>
                </a:lnTo>
                <a:lnTo>
                  <a:pt x="910261" y="104623"/>
                </a:lnTo>
                <a:lnTo>
                  <a:pt x="910261" y="102028"/>
                </a:lnTo>
                <a:lnTo>
                  <a:pt x="900661" y="102028"/>
                </a:lnTo>
                <a:lnTo>
                  <a:pt x="872452" y="85573"/>
                </a:lnTo>
                <a:close/>
              </a:path>
              <a:path w="948690" h="171450">
                <a:moveTo>
                  <a:pt x="0" y="66522"/>
                </a:moveTo>
                <a:lnTo>
                  <a:pt x="0" y="104622"/>
                </a:lnTo>
                <a:lnTo>
                  <a:pt x="839796" y="104622"/>
                </a:lnTo>
                <a:lnTo>
                  <a:pt x="872452" y="85573"/>
                </a:lnTo>
                <a:lnTo>
                  <a:pt x="839796" y="66523"/>
                </a:lnTo>
                <a:lnTo>
                  <a:pt x="0" y="66522"/>
                </a:lnTo>
                <a:close/>
              </a:path>
              <a:path w="948690" h="171450">
                <a:moveTo>
                  <a:pt x="900661" y="69118"/>
                </a:moveTo>
                <a:lnTo>
                  <a:pt x="872452" y="85573"/>
                </a:lnTo>
                <a:lnTo>
                  <a:pt x="900661" y="102028"/>
                </a:lnTo>
                <a:lnTo>
                  <a:pt x="900661" y="69118"/>
                </a:lnTo>
                <a:close/>
              </a:path>
              <a:path w="948690" h="171450">
                <a:moveTo>
                  <a:pt x="910261" y="69118"/>
                </a:moveTo>
                <a:lnTo>
                  <a:pt x="900661" y="69118"/>
                </a:lnTo>
                <a:lnTo>
                  <a:pt x="900661" y="102028"/>
                </a:lnTo>
                <a:lnTo>
                  <a:pt x="910261" y="102028"/>
                </a:lnTo>
                <a:lnTo>
                  <a:pt x="910261" y="69118"/>
                </a:lnTo>
                <a:close/>
              </a:path>
              <a:path w="948690" h="171450">
                <a:moveTo>
                  <a:pt x="839796" y="66523"/>
                </a:moveTo>
                <a:lnTo>
                  <a:pt x="872452" y="85573"/>
                </a:lnTo>
                <a:lnTo>
                  <a:pt x="900661" y="69118"/>
                </a:lnTo>
                <a:lnTo>
                  <a:pt x="910261" y="69118"/>
                </a:lnTo>
                <a:lnTo>
                  <a:pt x="910261" y="66523"/>
                </a:lnTo>
                <a:lnTo>
                  <a:pt x="839796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2211" y="6087484"/>
            <a:ext cx="948690" cy="171450"/>
          </a:xfrm>
          <a:custGeom>
            <a:avLst/>
            <a:gdLst/>
            <a:ahLst/>
            <a:cxnLst/>
            <a:rect l="l" t="t" r="r" b="b"/>
            <a:pathLst>
              <a:path w="948690" h="171450">
                <a:moveTo>
                  <a:pt x="798400" y="0"/>
                </a:moveTo>
                <a:lnTo>
                  <a:pt x="791112" y="475"/>
                </a:lnTo>
                <a:lnTo>
                  <a:pt x="784534" y="3648"/>
                </a:lnTo>
                <a:lnTo>
                  <a:pt x="779505" y="9299"/>
                </a:lnTo>
                <a:lnTo>
                  <a:pt x="777062" y="16458"/>
                </a:lnTo>
                <a:lnTo>
                  <a:pt x="777538" y="23746"/>
                </a:lnTo>
                <a:lnTo>
                  <a:pt x="780711" y="30323"/>
                </a:lnTo>
                <a:lnTo>
                  <a:pt x="786362" y="35353"/>
                </a:lnTo>
                <a:lnTo>
                  <a:pt x="839796" y="66523"/>
                </a:lnTo>
                <a:lnTo>
                  <a:pt x="910261" y="66523"/>
                </a:lnTo>
                <a:lnTo>
                  <a:pt x="910261" y="104623"/>
                </a:lnTo>
                <a:lnTo>
                  <a:pt x="839795" y="104623"/>
                </a:lnTo>
                <a:lnTo>
                  <a:pt x="786361" y="135793"/>
                </a:lnTo>
                <a:lnTo>
                  <a:pt x="780711" y="140822"/>
                </a:lnTo>
                <a:lnTo>
                  <a:pt x="777537" y="147400"/>
                </a:lnTo>
                <a:lnTo>
                  <a:pt x="777062" y="154687"/>
                </a:lnTo>
                <a:lnTo>
                  <a:pt x="779505" y="161846"/>
                </a:lnTo>
                <a:lnTo>
                  <a:pt x="784534" y="167497"/>
                </a:lnTo>
                <a:lnTo>
                  <a:pt x="791112" y="170670"/>
                </a:lnTo>
                <a:lnTo>
                  <a:pt x="798400" y="171146"/>
                </a:lnTo>
                <a:lnTo>
                  <a:pt x="805559" y="168703"/>
                </a:lnTo>
                <a:lnTo>
                  <a:pt x="915410" y="104623"/>
                </a:lnTo>
                <a:lnTo>
                  <a:pt x="910261" y="104623"/>
                </a:lnTo>
                <a:lnTo>
                  <a:pt x="915412" y="104622"/>
                </a:lnTo>
                <a:lnTo>
                  <a:pt x="948067" y="85573"/>
                </a:lnTo>
                <a:lnTo>
                  <a:pt x="805559" y="2443"/>
                </a:lnTo>
                <a:lnTo>
                  <a:pt x="798400" y="0"/>
                </a:lnTo>
                <a:close/>
              </a:path>
              <a:path w="948690" h="171450">
                <a:moveTo>
                  <a:pt x="872452" y="85573"/>
                </a:moveTo>
                <a:lnTo>
                  <a:pt x="839795" y="104623"/>
                </a:lnTo>
                <a:lnTo>
                  <a:pt x="910261" y="104623"/>
                </a:lnTo>
                <a:lnTo>
                  <a:pt x="910261" y="102028"/>
                </a:lnTo>
                <a:lnTo>
                  <a:pt x="900661" y="102028"/>
                </a:lnTo>
                <a:lnTo>
                  <a:pt x="872452" y="85573"/>
                </a:lnTo>
                <a:close/>
              </a:path>
              <a:path w="948690" h="171450">
                <a:moveTo>
                  <a:pt x="0" y="66522"/>
                </a:moveTo>
                <a:lnTo>
                  <a:pt x="0" y="104622"/>
                </a:lnTo>
                <a:lnTo>
                  <a:pt x="839797" y="104622"/>
                </a:lnTo>
                <a:lnTo>
                  <a:pt x="872452" y="85573"/>
                </a:lnTo>
                <a:lnTo>
                  <a:pt x="839796" y="66523"/>
                </a:lnTo>
                <a:lnTo>
                  <a:pt x="0" y="66522"/>
                </a:lnTo>
                <a:close/>
              </a:path>
              <a:path w="948690" h="171450">
                <a:moveTo>
                  <a:pt x="900661" y="69118"/>
                </a:moveTo>
                <a:lnTo>
                  <a:pt x="872452" y="85573"/>
                </a:lnTo>
                <a:lnTo>
                  <a:pt x="900661" y="102028"/>
                </a:lnTo>
                <a:lnTo>
                  <a:pt x="900661" y="69118"/>
                </a:lnTo>
                <a:close/>
              </a:path>
              <a:path w="948690" h="171450">
                <a:moveTo>
                  <a:pt x="910261" y="69118"/>
                </a:moveTo>
                <a:lnTo>
                  <a:pt x="900661" y="69118"/>
                </a:lnTo>
                <a:lnTo>
                  <a:pt x="900661" y="102028"/>
                </a:lnTo>
                <a:lnTo>
                  <a:pt x="910261" y="102028"/>
                </a:lnTo>
                <a:lnTo>
                  <a:pt x="910261" y="69118"/>
                </a:lnTo>
                <a:close/>
              </a:path>
              <a:path w="948690" h="171450">
                <a:moveTo>
                  <a:pt x="839796" y="66523"/>
                </a:moveTo>
                <a:lnTo>
                  <a:pt x="872452" y="85573"/>
                </a:lnTo>
                <a:lnTo>
                  <a:pt x="900661" y="69118"/>
                </a:lnTo>
                <a:lnTo>
                  <a:pt x="910261" y="69118"/>
                </a:lnTo>
                <a:lnTo>
                  <a:pt x="910261" y="66523"/>
                </a:lnTo>
                <a:lnTo>
                  <a:pt x="839796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1725" y="1325562"/>
            <a:ext cx="3744782" cy="49930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5490" y="1325562"/>
            <a:ext cx="3744784" cy="49930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933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90" dirty="0"/>
              <a:t> </a:t>
            </a:r>
            <a:r>
              <a:rPr dirty="0"/>
              <a:t>few</a:t>
            </a:r>
            <a:r>
              <a:rPr spc="-90" dirty="0"/>
              <a:t> </a:t>
            </a:r>
            <a:r>
              <a:rPr dirty="0"/>
              <a:t>more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85802" y="3263900"/>
            <a:ext cx="1736725" cy="1040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indent="-1905" algn="ctr">
              <a:lnSpc>
                <a:spcPct val="8870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see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2426" y="6360667"/>
            <a:ext cx="95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4839" y="6360667"/>
            <a:ext cx="163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3x3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box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Gaussian</a:t>
            </a:r>
            <a:r>
              <a:rPr spc="-85" dirty="0"/>
              <a:t> </a:t>
            </a:r>
            <a:r>
              <a:rPr spc="-10" dirty="0"/>
              <a:t>filter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/>
              <a:t>named</a:t>
            </a:r>
            <a:r>
              <a:rPr spc="-75" dirty="0"/>
              <a:t> </a:t>
            </a:r>
            <a:r>
              <a:rPr dirty="0"/>
              <a:t>(like</a:t>
            </a:r>
            <a:r>
              <a:rPr spc="-65" dirty="0"/>
              <a:t> </a:t>
            </a:r>
            <a:r>
              <a:rPr dirty="0"/>
              <a:t>many</a:t>
            </a:r>
            <a:r>
              <a:rPr spc="-70" dirty="0"/>
              <a:t> </a:t>
            </a:r>
            <a:r>
              <a:rPr dirty="0"/>
              <a:t>other</a:t>
            </a:r>
            <a:r>
              <a:rPr spc="-70" dirty="0"/>
              <a:t> </a:t>
            </a:r>
            <a:r>
              <a:rPr dirty="0"/>
              <a:t>things)</a:t>
            </a:r>
            <a:r>
              <a:rPr spc="-75" dirty="0"/>
              <a:t> </a:t>
            </a:r>
            <a:r>
              <a:rPr spc="-10" dirty="0"/>
              <a:t>after </a:t>
            </a:r>
            <a:r>
              <a:rPr dirty="0"/>
              <a:t>Carl</a:t>
            </a:r>
            <a:r>
              <a:rPr spc="-55" dirty="0"/>
              <a:t> </a:t>
            </a:r>
            <a:r>
              <a:rPr dirty="0"/>
              <a:t>Friedrich</a:t>
            </a:r>
            <a:r>
              <a:rPr spc="-45" dirty="0"/>
              <a:t> </a:t>
            </a:r>
            <a:r>
              <a:rPr spc="-20" dirty="0"/>
              <a:t>Gauss</a:t>
            </a:r>
          </a:p>
          <a:p>
            <a:pPr marL="354965" marR="227329" indent="-342900">
              <a:lnSpc>
                <a:spcPts val="2590"/>
              </a:lnSpc>
              <a:spcBef>
                <a:spcPts val="2525"/>
              </a:spcBef>
              <a:buFont typeface="Arial MT"/>
              <a:buChar char="•"/>
              <a:tabLst>
                <a:tab pos="354965" algn="l"/>
              </a:tabLst>
            </a:pPr>
            <a:r>
              <a:rPr spc="-10" dirty="0"/>
              <a:t>kernel</a:t>
            </a:r>
            <a:r>
              <a:rPr spc="-70" dirty="0"/>
              <a:t> </a:t>
            </a:r>
            <a:r>
              <a:rPr dirty="0"/>
              <a:t>values</a:t>
            </a:r>
            <a:r>
              <a:rPr spc="-70" dirty="0"/>
              <a:t> </a:t>
            </a:r>
            <a:r>
              <a:rPr dirty="0"/>
              <a:t>sampled</a:t>
            </a:r>
            <a:r>
              <a:rPr spc="-60" dirty="0"/>
              <a:t> </a:t>
            </a:r>
            <a:r>
              <a:rPr dirty="0"/>
              <a:t>from</a:t>
            </a:r>
            <a:r>
              <a:rPr spc="-7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25" dirty="0"/>
              <a:t>2D </a:t>
            </a:r>
            <a:r>
              <a:rPr dirty="0"/>
              <a:t>Gaussian</a:t>
            </a:r>
            <a:r>
              <a:rPr spc="-65" dirty="0"/>
              <a:t> </a:t>
            </a:r>
            <a:r>
              <a:rPr spc="-10" dirty="0"/>
              <a:t>function: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258" y="4166107"/>
            <a:ext cx="5894070" cy="23602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4965" marR="469900" indent="-342900">
              <a:lnSpc>
                <a:spcPts val="262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weight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falls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distance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center pixel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620"/>
              </a:lnSpc>
              <a:spcBef>
                <a:spcPts val="246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theoretically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infinite,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practice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truncated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maximum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distance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60"/>
              </a:spcBef>
            </a:pPr>
            <a:r>
              <a:rPr sz="2400" dirty="0">
                <a:latin typeface="Calibri"/>
                <a:cs typeface="Calibri"/>
              </a:rPr>
              <a:t>Any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heuristics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truncate?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2663" y="1323696"/>
            <a:ext cx="4551034" cy="22137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568" y="3119351"/>
            <a:ext cx="3566021" cy="111758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Gaussian</a:t>
            </a:r>
            <a:r>
              <a:rPr spc="-85" dirty="0"/>
              <a:t> </a:t>
            </a:r>
            <a:r>
              <a:rPr spc="-10" dirty="0"/>
              <a:t>filter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/>
              <a:t>named</a:t>
            </a:r>
            <a:r>
              <a:rPr spc="-75" dirty="0"/>
              <a:t> </a:t>
            </a:r>
            <a:r>
              <a:rPr dirty="0"/>
              <a:t>(like</a:t>
            </a:r>
            <a:r>
              <a:rPr spc="-65" dirty="0"/>
              <a:t> </a:t>
            </a:r>
            <a:r>
              <a:rPr dirty="0"/>
              <a:t>many</a:t>
            </a:r>
            <a:r>
              <a:rPr spc="-70" dirty="0"/>
              <a:t> </a:t>
            </a:r>
            <a:r>
              <a:rPr dirty="0"/>
              <a:t>other</a:t>
            </a:r>
            <a:r>
              <a:rPr spc="-70" dirty="0"/>
              <a:t> </a:t>
            </a:r>
            <a:r>
              <a:rPr dirty="0"/>
              <a:t>things)</a:t>
            </a:r>
            <a:r>
              <a:rPr spc="-75" dirty="0"/>
              <a:t> </a:t>
            </a:r>
            <a:r>
              <a:rPr spc="-10" dirty="0"/>
              <a:t>after </a:t>
            </a:r>
            <a:r>
              <a:rPr dirty="0"/>
              <a:t>Carl</a:t>
            </a:r>
            <a:r>
              <a:rPr spc="-55" dirty="0"/>
              <a:t> </a:t>
            </a:r>
            <a:r>
              <a:rPr dirty="0"/>
              <a:t>Friedrich</a:t>
            </a:r>
            <a:r>
              <a:rPr spc="-45" dirty="0"/>
              <a:t> </a:t>
            </a:r>
            <a:r>
              <a:rPr spc="-20" dirty="0"/>
              <a:t>Gauss</a:t>
            </a:r>
          </a:p>
          <a:p>
            <a:pPr marL="354965" marR="227329" indent="-342900">
              <a:lnSpc>
                <a:spcPts val="2590"/>
              </a:lnSpc>
              <a:spcBef>
                <a:spcPts val="2525"/>
              </a:spcBef>
              <a:buFont typeface="Arial MT"/>
              <a:buChar char="•"/>
              <a:tabLst>
                <a:tab pos="354965" algn="l"/>
              </a:tabLst>
            </a:pPr>
            <a:r>
              <a:rPr spc="-10" dirty="0"/>
              <a:t>kernel</a:t>
            </a:r>
            <a:r>
              <a:rPr spc="-70" dirty="0"/>
              <a:t> </a:t>
            </a:r>
            <a:r>
              <a:rPr dirty="0"/>
              <a:t>values</a:t>
            </a:r>
            <a:r>
              <a:rPr spc="-70" dirty="0"/>
              <a:t> </a:t>
            </a:r>
            <a:r>
              <a:rPr dirty="0"/>
              <a:t>sampled</a:t>
            </a:r>
            <a:r>
              <a:rPr spc="-60" dirty="0"/>
              <a:t> </a:t>
            </a:r>
            <a:r>
              <a:rPr dirty="0"/>
              <a:t>from</a:t>
            </a:r>
            <a:r>
              <a:rPr spc="-7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25" dirty="0"/>
              <a:t>2D </a:t>
            </a:r>
            <a:r>
              <a:rPr dirty="0"/>
              <a:t>Gaussian</a:t>
            </a:r>
            <a:r>
              <a:rPr spc="-65" dirty="0"/>
              <a:t> </a:t>
            </a:r>
            <a:r>
              <a:rPr spc="-10" dirty="0"/>
              <a:t>function: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258" y="4166107"/>
            <a:ext cx="5894070" cy="2692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4965" marR="469900" indent="-342900">
              <a:lnSpc>
                <a:spcPts val="262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weight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falls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distance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center pixel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620"/>
              </a:lnSpc>
              <a:spcBef>
                <a:spcPts val="246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theoretically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infinite,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practice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truncated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maximum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distance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  <a:spcBef>
                <a:spcPts val="2260"/>
              </a:spcBef>
            </a:pPr>
            <a:r>
              <a:rPr sz="2400" dirty="0">
                <a:latin typeface="Calibri"/>
                <a:cs typeface="Calibri"/>
              </a:rPr>
              <a:t>Any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heuristics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truncate?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5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usually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2-</a:t>
            </a:r>
            <a:r>
              <a:rPr sz="2400" spc="-25" dirty="0">
                <a:latin typeface="Calibri"/>
                <a:cs typeface="Calibri"/>
              </a:rPr>
              <a:t>3σ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2663" y="1323696"/>
            <a:ext cx="4551034" cy="22137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568" y="3119351"/>
            <a:ext cx="3566021" cy="111758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57087" y="4837248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66001" y="5101844"/>
            <a:ext cx="33337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25" dirty="0"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1385" y="5281676"/>
            <a:ext cx="795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kernel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7246" y="4120388"/>
            <a:ext cx="3028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Gaussian</a:t>
            </a:r>
            <a:r>
              <a:rPr spc="-85" dirty="0"/>
              <a:t> </a:t>
            </a:r>
            <a:r>
              <a:rPr spc="-10" dirty="0"/>
              <a:t>filter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/>
              <a:t>named</a:t>
            </a:r>
            <a:r>
              <a:rPr spc="-75" dirty="0"/>
              <a:t> </a:t>
            </a:r>
            <a:r>
              <a:rPr dirty="0"/>
              <a:t>(like</a:t>
            </a:r>
            <a:r>
              <a:rPr spc="-65" dirty="0"/>
              <a:t> </a:t>
            </a:r>
            <a:r>
              <a:rPr dirty="0"/>
              <a:t>many</a:t>
            </a:r>
            <a:r>
              <a:rPr spc="-70" dirty="0"/>
              <a:t> </a:t>
            </a:r>
            <a:r>
              <a:rPr dirty="0"/>
              <a:t>other</a:t>
            </a:r>
            <a:r>
              <a:rPr spc="-70" dirty="0"/>
              <a:t> </a:t>
            </a:r>
            <a:r>
              <a:rPr dirty="0"/>
              <a:t>things)</a:t>
            </a:r>
            <a:r>
              <a:rPr spc="-75" dirty="0"/>
              <a:t> </a:t>
            </a:r>
            <a:r>
              <a:rPr spc="-10" dirty="0"/>
              <a:t>after </a:t>
            </a:r>
            <a:r>
              <a:rPr dirty="0"/>
              <a:t>Carl</a:t>
            </a:r>
            <a:r>
              <a:rPr spc="-55" dirty="0"/>
              <a:t> </a:t>
            </a:r>
            <a:r>
              <a:rPr dirty="0"/>
              <a:t>Friedrich</a:t>
            </a:r>
            <a:r>
              <a:rPr spc="-45" dirty="0"/>
              <a:t> </a:t>
            </a:r>
            <a:r>
              <a:rPr spc="-20" dirty="0"/>
              <a:t>Gauss</a:t>
            </a:r>
          </a:p>
          <a:p>
            <a:pPr marL="354965" marR="227329" indent="-342900">
              <a:lnSpc>
                <a:spcPts val="2590"/>
              </a:lnSpc>
              <a:spcBef>
                <a:spcPts val="2525"/>
              </a:spcBef>
              <a:buFont typeface="Arial MT"/>
              <a:buChar char="•"/>
              <a:tabLst>
                <a:tab pos="354965" algn="l"/>
              </a:tabLst>
            </a:pPr>
            <a:r>
              <a:rPr spc="-10" dirty="0"/>
              <a:t>kernel</a:t>
            </a:r>
            <a:r>
              <a:rPr spc="-70" dirty="0"/>
              <a:t> </a:t>
            </a:r>
            <a:r>
              <a:rPr dirty="0"/>
              <a:t>values</a:t>
            </a:r>
            <a:r>
              <a:rPr spc="-70" dirty="0"/>
              <a:t> </a:t>
            </a:r>
            <a:r>
              <a:rPr dirty="0"/>
              <a:t>sampled</a:t>
            </a:r>
            <a:r>
              <a:rPr spc="-60" dirty="0"/>
              <a:t> </a:t>
            </a:r>
            <a:r>
              <a:rPr dirty="0"/>
              <a:t>from</a:t>
            </a:r>
            <a:r>
              <a:rPr spc="-7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25" dirty="0"/>
              <a:t>2D </a:t>
            </a:r>
            <a:r>
              <a:rPr dirty="0"/>
              <a:t>Gaussian</a:t>
            </a:r>
            <a:r>
              <a:rPr spc="-65" dirty="0"/>
              <a:t> </a:t>
            </a:r>
            <a:r>
              <a:rPr spc="-10" dirty="0"/>
              <a:t>function: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258" y="4166107"/>
            <a:ext cx="5894070" cy="2692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4965" marR="469900" indent="-342900">
              <a:lnSpc>
                <a:spcPts val="262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weight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falls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distance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center pixel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620"/>
              </a:lnSpc>
              <a:spcBef>
                <a:spcPts val="246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theoretically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infinite,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practice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truncated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maximum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distance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0"/>
              </a:lnSpc>
              <a:spcBef>
                <a:spcPts val="2260"/>
              </a:spcBef>
            </a:pPr>
            <a:r>
              <a:rPr sz="2400" dirty="0">
                <a:latin typeface="Calibri"/>
                <a:cs typeface="Calibri"/>
              </a:rPr>
              <a:t>Any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heuristics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truncate?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5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usually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2-</a:t>
            </a:r>
            <a:r>
              <a:rPr sz="2400" spc="-25" dirty="0">
                <a:latin typeface="Calibri"/>
                <a:cs typeface="Calibri"/>
              </a:rPr>
              <a:t>3σ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2663" y="1323696"/>
            <a:ext cx="4551034" cy="22137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9568" y="3119351"/>
            <a:ext cx="3566021" cy="111758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557087" y="4837248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66001" y="5101844"/>
            <a:ext cx="33337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25" dirty="0"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1385" y="5281676"/>
            <a:ext cx="795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kernel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7246" y="4120388"/>
            <a:ext cx="3028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83710" y="4120388"/>
            <a:ext cx="523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Calibri"/>
                <a:cs typeface="Calibri"/>
              </a:rPr>
              <a:t>Yes!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4614" y="1321771"/>
            <a:ext cx="4993133" cy="49931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0">
              <a:lnSpc>
                <a:spcPct val="100000"/>
              </a:lnSpc>
              <a:spcBef>
                <a:spcPts val="100"/>
              </a:spcBef>
            </a:pPr>
            <a:r>
              <a:rPr dirty="0"/>
              <a:t>Gaussian</a:t>
            </a:r>
            <a:r>
              <a:rPr spc="-165" dirty="0"/>
              <a:t> </a:t>
            </a:r>
            <a:r>
              <a:rPr dirty="0"/>
              <a:t>filtering</a:t>
            </a:r>
            <a:r>
              <a:rPr spc="-160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429" y="1321771"/>
            <a:ext cx="4993132" cy="499313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6705">
              <a:lnSpc>
                <a:spcPct val="100000"/>
              </a:lnSpc>
              <a:spcBef>
                <a:spcPts val="100"/>
              </a:spcBef>
            </a:pPr>
            <a:r>
              <a:rPr dirty="0"/>
              <a:t>Gaussian</a:t>
            </a:r>
            <a:r>
              <a:rPr spc="-110" dirty="0"/>
              <a:t> </a:t>
            </a:r>
            <a:r>
              <a:rPr dirty="0"/>
              <a:t>vs</a:t>
            </a:r>
            <a:r>
              <a:rPr spc="-105" dirty="0"/>
              <a:t> </a:t>
            </a:r>
            <a:r>
              <a:rPr dirty="0"/>
              <a:t>box</a:t>
            </a:r>
            <a:r>
              <a:rPr spc="-110" dirty="0"/>
              <a:t> </a:t>
            </a:r>
            <a:r>
              <a:rPr spc="-10" dirty="0"/>
              <a:t>filtering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51922" y="976547"/>
            <a:ext cx="4887595" cy="2477770"/>
            <a:chOff x="6551922" y="976547"/>
            <a:chExt cx="4887595" cy="2477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1922" y="995597"/>
              <a:ext cx="4868130" cy="24584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9728" y="995597"/>
              <a:ext cx="1850325" cy="18503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60203" y="986072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0" y="0"/>
                  </a:moveTo>
                  <a:lnTo>
                    <a:pt x="1869376" y="0"/>
                  </a:lnTo>
                  <a:lnTo>
                    <a:pt x="1869376" y="1869376"/>
                  </a:lnTo>
                  <a:lnTo>
                    <a:pt x="0" y="186937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558575" y="3896619"/>
            <a:ext cx="4887595" cy="2477770"/>
            <a:chOff x="6558575" y="3896619"/>
            <a:chExt cx="4887595" cy="24777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8575" y="3915669"/>
              <a:ext cx="4868128" cy="24584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6423" y="3915669"/>
              <a:ext cx="1850280" cy="18502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66898" y="39061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0" y="0"/>
                  </a:moveTo>
                  <a:lnTo>
                    <a:pt x="1869331" y="0"/>
                  </a:lnTo>
                  <a:lnTo>
                    <a:pt x="1869331" y="1869331"/>
                  </a:lnTo>
                  <a:lnTo>
                    <a:pt x="0" y="186933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65296" y="2205747"/>
            <a:ext cx="4887595" cy="2477770"/>
            <a:chOff x="765296" y="2205747"/>
            <a:chExt cx="4887595" cy="24777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296" y="2224798"/>
              <a:ext cx="4868134" cy="24584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7463" y="2224797"/>
              <a:ext cx="1855967" cy="185596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67938" y="2215272"/>
              <a:ext cx="1875155" cy="1875155"/>
            </a:xfrm>
            <a:custGeom>
              <a:avLst/>
              <a:gdLst/>
              <a:ahLst/>
              <a:cxnLst/>
              <a:rect l="l" t="t" r="r" b="b"/>
              <a:pathLst>
                <a:path w="1875154" h="1875154">
                  <a:moveTo>
                    <a:pt x="0" y="0"/>
                  </a:moveTo>
                  <a:lnTo>
                    <a:pt x="1875018" y="0"/>
                  </a:lnTo>
                  <a:lnTo>
                    <a:pt x="1875018" y="1875018"/>
                  </a:lnTo>
                  <a:lnTo>
                    <a:pt x="0" y="187501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20777" y="4690364"/>
            <a:ext cx="3757295" cy="154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better?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6705">
              <a:lnSpc>
                <a:spcPct val="100000"/>
              </a:lnSpc>
              <a:spcBef>
                <a:spcPts val="100"/>
              </a:spcBef>
            </a:pPr>
            <a:r>
              <a:rPr dirty="0"/>
              <a:t>Gaussian</a:t>
            </a:r>
            <a:r>
              <a:rPr spc="-110" dirty="0"/>
              <a:t> </a:t>
            </a:r>
            <a:r>
              <a:rPr dirty="0"/>
              <a:t>vs</a:t>
            </a:r>
            <a:r>
              <a:rPr spc="-105" dirty="0"/>
              <a:t> </a:t>
            </a:r>
            <a:r>
              <a:rPr dirty="0"/>
              <a:t>box</a:t>
            </a:r>
            <a:r>
              <a:rPr spc="-110" dirty="0"/>
              <a:t> </a:t>
            </a:r>
            <a:r>
              <a:rPr spc="-10" dirty="0"/>
              <a:t>filtering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51922" y="976547"/>
            <a:ext cx="4887595" cy="2477770"/>
            <a:chOff x="6551922" y="976547"/>
            <a:chExt cx="4887595" cy="2477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1922" y="995597"/>
              <a:ext cx="4868130" cy="24584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9728" y="995597"/>
              <a:ext cx="1850325" cy="18503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60203" y="986072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0" y="0"/>
                  </a:moveTo>
                  <a:lnTo>
                    <a:pt x="1869376" y="0"/>
                  </a:lnTo>
                  <a:lnTo>
                    <a:pt x="1869376" y="1869376"/>
                  </a:lnTo>
                  <a:lnTo>
                    <a:pt x="0" y="186937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62867" y="3462020"/>
            <a:ext cx="164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7x7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Gaussian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8575" y="3896619"/>
            <a:ext cx="4887595" cy="2477770"/>
            <a:chOff x="6558575" y="3896619"/>
            <a:chExt cx="4887595" cy="24777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8575" y="3915669"/>
              <a:ext cx="4868128" cy="24584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6423" y="3915669"/>
              <a:ext cx="1850280" cy="18502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566898" y="3906144"/>
              <a:ext cx="1869439" cy="1869439"/>
            </a:xfrm>
            <a:custGeom>
              <a:avLst/>
              <a:gdLst/>
              <a:ahLst/>
              <a:cxnLst/>
              <a:rect l="l" t="t" r="r" b="b"/>
              <a:pathLst>
                <a:path w="1869440" h="1869439">
                  <a:moveTo>
                    <a:pt x="0" y="0"/>
                  </a:moveTo>
                  <a:lnTo>
                    <a:pt x="1869331" y="0"/>
                  </a:lnTo>
                  <a:lnTo>
                    <a:pt x="1869331" y="1869331"/>
                  </a:lnTo>
                  <a:lnTo>
                    <a:pt x="0" y="186933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02705" y="6382003"/>
            <a:ext cx="98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7x7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box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5296" y="2205747"/>
            <a:ext cx="4887595" cy="2477770"/>
            <a:chOff x="765296" y="2205747"/>
            <a:chExt cx="4887595" cy="247777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296" y="2224798"/>
              <a:ext cx="4868134" cy="24584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7463" y="2224797"/>
              <a:ext cx="1855967" cy="18559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67938" y="2215272"/>
              <a:ext cx="1875155" cy="1875155"/>
            </a:xfrm>
            <a:custGeom>
              <a:avLst/>
              <a:gdLst/>
              <a:ahLst/>
              <a:cxnLst/>
              <a:rect l="l" t="t" r="r" b="b"/>
              <a:pathLst>
                <a:path w="1875154" h="1875154">
                  <a:moveTo>
                    <a:pt x="0" y="0"/>
                  </a:moveTo>
                  <a:lnTo>
                    <a:pt x="1875018" y="0"/>
                  </a:lnTo>
                  <a:lnTo>
                    <a:pt x="1875018" y="1875018"/>
                  </a:lnTo>
                  <a:lnTo>
                    <a:pt x="0" y="187501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20777" y="4690364"/>
            <a:ext cx="3757295" cy="154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better?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10" dirty="0"/>
              <a:t> </a:t>
            </a:r>
            <a:r>
              <a:rPr dirty="0"/>
              <a:t>would</a:t>
            </a:r>
            <a:r>
              <a:rPr spc="-114" dirty="0"/>
              <a:t> </a:t>
            </a:r>
            <a:r>
              <a:rPr dirty="0"/>
              <a:t>you</a:t>
            </a:r>
            <a:r>
              <a:rPr spc="-120" dirty="0"/>
              <a:t> </a:t>
            </a:r>
            <a:r>
              <a:rPr dirty="0"/>
              <a:t>create</a:t>
            </a:r>
            <a:r>
              <a:rPr spc="-114" dirty="0"/>
              <a:t> </a:t>
            </a:r>
            <a:r>
              <a:rPr dirty="0"/>
              <a:t>a</a:t>
            </a:r>
            <a:r>
              <a:rPr spc="-110" dirty="0"/>
              <a:t> </a:t>
            </a:r>
            <a:r>
              <a:rPr dirty="0"/>
              <a:t>soft</a:t>
            </a:r>
            <a:r>
              <a:rPr spc="-110" dirty="0"/>
              <a:t> </a:t>
            </a:r>
            <a:r>
              <a:rPr dirty="0"/>
              <a:t>shadow</a:t>
            </a:r>
            <a:r>
              <a:rPr spc="-110" dirty="0"/>
              <a:t> </a:t>
            </a:r>
            <a:r>
              <a:rPr spc="-10" dirty="0"/>
              <a:t>effect?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038" y="2344578"/>
            <a:ext cx="2899953" cy="10776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4835" y="2207417"/>
            <a:ext cx="3056705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506440" y="2812619"/>
            <a:ext cx="1179830" cy="171450"/>
          </a:xfrm>
          <a:custGeom>
            <a:avLst/>
            <a:gdLst/>
            <a:ahLst/>
            <a:cxnLst/>
            <a:rect l="l" t="t" r="r" b="b"/>
            <a:pathLst>
              <a:path w="1179829" h="171450">
                <a:moveTo>
                  <a:pt x="1029537" y="0"/>
                </a:moveTo>
                <a:lnTo>
                  <a:pt x="1022249" y="475"/>
                </a:lnTo>
                <a:lnTo>
                  <a:pt x="1015672" y="3648"/>
                </a:lnTo>
                <a:lnTo>
                  <a:pt x="1010643" y="9299"/>
                </a:lnTo>
                <a:lnTo>
                  <a:pt x="1008200" y="16458"/>
                </a:lnTo>
                <a:lnTo>
                  <a:pt x="1008675" y="23745"/>
                </a:lnTo>
                <a:lnTo>
                  <a:pt x="1011849" y="30323"/>
                </a:lnTo>
                <a:lnTo>
                  <a:pt x="1017499" y="35352"/>
                </a:lnTo>
                <a:lnTo>
                  <a:pt x="1070935" y="66523"/>
                </a:lnTo>
                <a:lnTo>
                  <a:pt x="1141397" y="66523"/>
                </a:lnTo>
                <a:lnTo>
                  <a:pt x="1141397" y="104623"/>
                </a:lnTo>
                <a:lnTo>
                  <a:pt x="1070933" y="104623"/>
                </a:lnTo>
                <a:lnTo>
                  <a:pt x="1017499" y="135793"/>
                </a:lnTo>
                <a:lnTo>
                  <a:pt x="1011849" y="140822"/>
                </a:lnTo>
                <a:lnTo>
                  <a:pt x="1008675" y="147399"/>
                </a:lnTo>
                <a:lnTo>
                  <a:pt x="1008200" y="154687"/>
                </a:lnTo>
                <a:lnTo>
                  <a:pt x="1010643" y="161847"/>
                </a:lnTo>
                <a:lnTo>
                  <a:pt x="1015672" y="167497"/>
                </a:lnTo>
                <a:lnTo>
                  <a:pt x="1022249" y="170670"/>
                </a:lnTo>
                <a:lnTo>
                  <a:pt x="1029537" y="171145"/>
                </a:lnTo>
                <a:lnTo>
                  <a:pt x="1036697" y="168702"/>
                </a:lnTo>
                <a:lnTo>
                  <a:pt x="1146547" y="104623"/>
                </a:lnTo>
                <a:lnTo>
                  <a:pt x="1141397" y="104623"/>
                </a:lnTo>
                <a:lnTo>
                  <a:pt x="1146549" y="104622"/>
                </a:lnTo>
                <a:lnTo>
                  <a:pt x="1179205" y="85573"/>
                </a:lnTo>
                <a:lnTo>
                  <a:pt x="1036697" y="2443"/>
                </a:lnTo>
                <a:lnTo>
                  <a:pt x="1029537" y="0"/>
                </a:lnTo>
                <a:close/>
              </a:path>
              <a:path w="1179829" h="171450">
                <a:moveTo>
                  <a:pt x="1103591" y="85572"/>
                </a:moveTo>
                <a:lnTo>
                  <a:pt x="1070933" y="104623"/>
                </a:lnTo>
                <a:lnTo>
                  <a:pt x="1141397" y="104623"/>
                </a:lnTo>
                <a:lnTo>
                  <a:pt x="1141397" y="102027"/>
                </a:lnTo>
                <a:lnTo>
                  <a:pt x="1131799" y="102027"/>
                </a:lnTo>
                <a:lnTo>
                  <a:pt x="1103591" y="85572"/>
                </a:lnTo>
                <a:close/>
              </a:path>
              <a:path w="1179829" h="171450">
                <a:moveTo>
                  <a:pt x="0" y="66522"/>
                </a:moveTo>
                <a:lnTo>
                  <a:pt x="0" y="104622"/>
                </a:lnTo>
                <a:lnTo>
                  <a:pt x="1070935" y="104622"/>
                </a:lnTo>
                <a:lnTo>
                  <a:pt x="1103591" y="85572"/>
                </a:lnTo>
                <a:lnTo>
                  <a:pt x="1070935" y="66523"/>
                </a:lnTo>
                <a:lnTo>
                  <a:pt x="0" y="66522"/>
                </a:lnTo>
                <a:close/>
              </a:path>
              <a:path w="1179829" h="171450">
                <a:moveTo>
                  <a:pt x="1131799" y="69118"/>
                </a:moveTo>
                <a:lnTo>
                  <a:pt x="1103591" y="85572"/>
                </a:lnTo>
                <a:lnTo>
                  <a:pt x="1131799" y="102027"/>
                </a:lnTo>
                <a:lnTo>
                  <a:pt x="1131799" y="69118"/>
                </a:lnTo>
                <a:close/>
              </a:path>
              <a:path w="1179829" h="171450">
                <a:moveTo>
                  <a:pt x="1141397" y="69118"/>
                </a:moveTo>
                <a:lnTo>
                  <a:pt x="1131799" y="69118"/>
                </a:lnTo>
                <a:lnTo>
                  <a:pt x="1131799" y="102027"/>
                </a:lnTo>
                <a:lnTo>
                  <a:pt x="1141397" y="102027"/>
                </a:lnTo>
                <a:lnTo>
                  <a:pt x="1141397" y="69118"/>
                </a:lnTo>
                <a:close/>
              </a:path>
              <a:path w="1179829" h="171450">
                <a:moveTo>
                  <a:pt x="1070935" y="66523"/>
                </a:moveTo>
                <a:lnTo>
                  <a:pt x="1103591" y="85572"/>
                </a:lnTo>
                <a:lnTo>
                  <a:pt x="1131799" y="69118"/>
                </a:lnTo>
                <a:lnTo>
                  <a:pt x="1141397" y="69118"/>
                </a:lnTo>
                <a:lnTo>
                  <a:pt x="1141397" y="66523"/>
                </a:lnTo>
                <a:lnTo>
                  <a:pt x="1070935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139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an</a:t>
            </a:r>
            <a:r>
              <a:rPr spc="-50" dirty="0"/>
              <a:t> </a:t>
            </a:r>
            <a:r>
              <a:rPr spc="-10" dirty="0"/>
              <a:t>image?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1210" y="3951503"/>
            <a:ext cx="1785937" cy="17859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8248" y="3951503"/>
            <a:ext cx="1785937" cy="17859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4242" y="3951503"/>
            <a:ext cx="1785937" cy="17859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03929" y="1078484"/>
            <a:ext cx="261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1030" algn="l"/>
              </a:tabLst>
            </a:pPr>
            <a:r>
              <a:rPr sz="2400" spc="-25" dirty="0">
                <a:latin typeface="Calibri"/>
                <a:cs typeface="Calibri"/>
              </a:rPr>
              <a:t>red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green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3570" y="1078484"/>
            <a:ext cx="567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blue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5287" y="1522279"/>
            <a:ext cx="1785937" cy="17859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8248" y="1522279"/>
            <a:ext cx="1785937" cy="17859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1210" y="1522279"/>
            <a:ext cx="1785937" cy="178593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071625" y="3388867"/>
            <a:ext cx="315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colorized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visualization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2552" y="5815076"/>
            <a:ext cx="4296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actual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channel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801" y="2456343"/>
            <a:ext cx="1785937" cy="178593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9676" y="4324604"/>
            <a:ext cx="2226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color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patch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689" y="5193283"/>
            <a:ext cx="263525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51130">
              <a:lnSpc>
                <a:spcPct val="100800"/>
              </a:lnSpc>
              <a:spcBef>
                <a:spcPts val="75"/>
              </a:spcBef>
              <a:tabLst>
                <a:tab pos="169862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intensity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values?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84271" y="3273044"/>
            <a:ext cx="1859280" cy="1037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ct val="883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channel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35" dirty="0">
                <a:latin typeface="Calibri"/>
                <a:cs typeface="Calibri"/>
              </a:rPr>
              <a:t> of </a:t>
            </a:r>
            <a:r>
              <a:rPr sz="2400" spc="-10" dirty="0">
                <a:latin typeface="Calibri"/>
                <a:cs typeface="Calibri"/>
              </a:rPr>
              <a:t>numbers.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10" dirty="0"/>
              <a:t> </a:t>
            </a:r>
            <a:r>
              <a:rPr dirty="0"/>
              <a:t>would</a:t>
            </a:r>
            <a:r>
              <a:rPr spc="-114" dirty="0"/>
              <a:t> </a:t>
            </a:r>
            <a:r>
              <a:rPr dirty="0"/>
              <a:t>you</a:t>
            </a:r>
            <a:r>
              <a:rPr spc="-120" dirty="0"/>
              <a:t> </a:t>
            </a:r>
            <a:r>
              <a:rPr dirty="0"/>
              <a:t>create</a:t>
            </a:r>
            <a:r>
              <a:rPr spc="-114" dirty="0"/>
              <a:t> </a:t>
            </a:r>
            <a:r>
              <a:rPr dirty="0"/>
              <a:t>a</a:t>
            </a:r>
            <a:r>
              <a:rPr spc="-110" dirty="0"/>
              <a:t> </a:t>
            </a:r>
            <a:r>
              <a:rPr dirty="0"/>
              <a:t>soft</a:t>
            </a:r>
            <a:r>
              <a:rPr spc="-110" dirty="0"/>
              <a:t> </a:t>
            </a:r>
            <a:r>
              <a:rPr dirty="0"/>
              <a:t>shadow</a:t>
            </a:r>
            <a:r>
              <a:rPr spc="-110" dirty="0"/>
              <a:t> </a:t>
            </a:r>
            <a:r>
              <a:rPr spc="-10" dirty="0"/>
              <a:t>effect?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065" y="4218611"/>
            <a:ext cx="3081618" cy="1107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61202" y="5574283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Gaussian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blur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3947" y="3663188"/>
            <a:ext cx="92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overlay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038" y="2344578"/>
            <a:ext cx="2899953" cy="10776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4835" y="2207417"/>
            <a:ext cx="3056705" cy="13716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506440" y="2812619"/>
            <a:ext cx="1179830" cy="171450"/>
          </a:xfrm>
          <a:custGeom>
            <a:avLst/>
            <a:gdLst/>
            <a:ahLst/>
            <a:cxnLst/>
            <a:rect l="l" t="t" r="r" b="b"/>
            <a:pathLst>
              <a:path w="1179829" h="171450">
                <a:moveTo>
                  <a:pt x="1029537" y="0"/>
                </a:moveTo>
                <a:lnTo>
                  <a:pt x="1022249" y="475"/>
                </a:lnTo>
                <a:lnTo>
                  <a:pt x="1015672" y="3648"/>
                </a:lnTo>
                <a:lnTo>
                  <a:pt x="1010643" y="9299"/>
                </a:lnTo>
                <a:lnTo>
                  <a:pt x="1008200" y="16458"/>
                </a:lnTo>
                <a:lnTo>
                  <a:pt x="1008675" y="23745"/>
                </a:lnTo>
                <a:lnTo>
                  <a:pt x="1011849" y="30323"/>
                </a:lnTo>
                <a:lnTo>
                  <a:pt x="1017499" y="35352"/>
                </a:lnTo>
                <a:lnTo>
                  <a:pt x="1070935" y="66523"/>
                </a:lnTo>
                <a:lnTo>
                  <a:pt x="1141397" y="66523"/>
                </a:lnTo>
                <a:lnTo>
                  <a:pt x="1141397" y="104623"/>
                </a:lnTo>
                <a:lnTo>
                  <a:pt x="1070933" y="104623"/>
                </a:lnTo>
                <a:lnTo>
                  <a:pt x="1017499" y="135793"/>
                </a:lnTo>
                <a:lnTo>
                  <a:pt x="1011849" y="140822"/>
                </a:lnTo>
                <a:lnTo>
                  <a:pt x="1008675" y="147399"/>
                </a:lnTo>
                <a:lnTo>
                  <a:pt x="1008200" y="154687"/>
                </a:lnTo>
                <a:lnTo>
                  <a:pt x="1010643" y="161847"/>
                </a:lnTo>
                <a:lnTo>
                  <a:pt x="1015672" y="167497"/>
                </a:lnTo>
                <a:lnTo>
                  <a:pt x="1022249" y="170670"/>
                </a:lnTo>
                <a:lnTo>
                  <a:pt x="1029537" y="171145"/>
                </a:lnTo>
                <a:lnTo>
                  <a:pt x="1036697" y="168702"/>
                </a:lnTo>
                <a:lnTo>
                  <a:pt x="1146547" y="104623"/>
                </a:lnTo>
                <a:lnTo>
                  <a:pt x="1141397" y="104623"/>
                </a:lnTo>
                <a:lnTo>
                  <a:pt x="1146549" y="104622"/>
                </a:lnTo>
                <a:lnTo>
                  <a:pt x="1179205" y="85573"/>
                </a:lnTo>
                <a:lnTo>
                  <a:pt x="1036697" y="2443"/>
                </a:lnTo>
                <a:lnTo>
                  <a:pt x="1029537" y="0"/>
                </a:lnTo>
                <a:close/>
              </a:path>
              <a:path w="1179829" h="171450">
                <a:moveTo>
                  <a:pt x="1103591" y="85572"/>
                </a:moveTo>
                <a:lnTo>
                  <a:pt x="1070933" y="104623"/>
                </a:lnTo>
                <a:lnTo>
                  <a:pt x="1141397" y="104623"/>
                </a:lnTo>
                <a:lnTo>
                  <a:pt x="1141397" y="102027"/>
                </a:lnTo>
                <a:lnTo>
                  <a:pt x="1131799" y="102027"/>
                </a:lnTo>
                <a:lnTo>
                  <a:pt x="1103591" y="85572"/>
                </a:lnTo>
                <a:close/>
              </a:path>
              <a:path w="1179829" h="171450">
                <a:moveTo>
                  <a:pt x="0" y="66522"/>
                </a:moveTo>
                <a:lnTo>
                  <a:pt x="0" y="104622"/>
                </a:lnTo>
                <a:lnTo>
                  <a:pt x="1070935" y="104622"/>
                </a:lnTo>
                <a:lnTo>
                  <a:pt x="1103591" y="85572"/>
                </a:lnTo>
                <a:lnTo>
                  <a:pt x="1070935" y="66523"/>
                </a:lnTo>
                <a:lnTo>
                  <a:pt x="0" y="66522"/>
                </a:lnTo>
                <a:close/>
              </a:path>
              <a:path w="1179829" h="171450">
                <a:moveTo>
                  <a:pt x="1131799" y="69118"/>
                </a:moveTo>
                <a:lnTo>
                  <a:pt x="1103591" y="85572"/>
                </a:lnTo>
                <a:lnTo>
                  <a:pt x="1131799" y="102027"/>
                </a:lnTo>
                <a:lnTo>
                  <a:pt x="1131799" y="69118"/>
                </a:lnTo>
                <a:close/>
              </a:path>
              <a:path w="1179829" h="171450">
                <a:moveTo>
                  <a:pt x="1141397" y="69118"/>
                </a:moveTo>
                <a:lnTo>
                  <a:pt x="1131799" y="69118"/>
                </a:lnTo>
                <a:lnTo>
                  <a:pt x="1131799" y="102027"/>
                </a:lnTo>
                <a:lnTo>
                  <a:pt x="1141397" y="102027"/>
                </a:lnTo>
                <a:lnTo>
                  <a:pt x="1141397" y="69118"/>
                </a:lnTo>
                <a:close/>
              </a:path>
              <a:path w="1179829" h="171450">
                <a:moveTo>
                  <a:pt x="1070935" y="66523"/>
                </a:moveTo>
                <a:lnTo>
                  <a:pt x="1103591" y="85572"/>
                </a:lnTo>
                <a:lnTo>
                  <a:pt x="1131799" y="69118"/>
                </a:lnTo>
                <a:lnTo>
                  <a:pt x="1141397" y="69118"/>
                </a:lnTo>
                <a:lnTo>
                  <a:pt x="1141397" y="66523"/>
                </a:lnTo>
                <a:lnTo>
                  <a:pt x="1070935" y="66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1478" y="3625165"/>
            <a:ext cx="1274445" cy="1153795"/>
          </a:xfrm>
          <a:custGeom>
            <a:avLst/>
            <a:gdLst/>
            <a:ahLst/>
            <a:cxnLst/>
            <a:rect l="l" t="t" r="r" b="b"/>
            <a:pathLst>
              <a:path w="1274445" h="1153795">
                <a:moveTo>
                  <a:pt x="1218029" y="50681"/>
                </a:moveTo>
                <a:lnTo>
                  <a:pt x="1181025" y="58432"/>
                </a:lnTo>
                <a:lnTo>
                  <a:pt x="0" y="1125068"/>
                </a:lnTo>
                <a:lnTo>
                  <a:pt x="25537" y="1153344"/>
                </a:lnTo>
                <a:lnTo>
                  <a:pt x="1206561" y="86707"/>
                </a:lnTo>
                <a:lnTo>
                  <a:pt x="1218029" y="50681"/>
                </a:lnTo>
                <a:close/>
              </a:path>
              <a:path w="1274445" h="1153795">
                <a:moveTo>
                  <a:pt x="1270578" y="11205"/>
                </a:moveTo>
                <a:lnTo>
                  <a:pt x="1233317" y="11205"/>
                </a:lnTo>
                <a:lnTo>
                  <a:pt x="1258853" y="39480"/>
                </a:lnTo>
                <a:lnTo>
                  <a:pt x="1206561" y="86707"/>
                </a:lnTo>
                <a:lnTo>
                  <a:pt x="1187797" y="145653"/>
                </a:lnTo>
                <a:lnTo>
                  <a:pt x="1186975" y="153173"/>
                </a:lnTo>
                <a:lnTo>
                  <a:pt x="1189029" y="160182"/>
                </a:lnTo>
                <a:lnTo>
                  <a:pt x="1193561" y="165909"/>
                </a:lnTo>
                <a:lnTo>
                  <a:pt x="1200172" y="169584"/>
                </a:lnTo>
                <a:lnTo>
                  <a:pt x="1207692" y="170407"/>
                </a:lnTo>
                <a:lnTo>
                  <a:pt x="1214700" y="168353"/>
                </a:lnTo>
                <a:lnTo>
                  <a:pt x="1220427" y="163822"/>
                </a:lnTo>
                <a:lnTo>
                  <a:pt x="1224103" y="157210"/>
                </a:lnTo>
                <a:lnTo>
                  <a:pt x="1270578" y="11205"/>
                </a:lnTo>
                <a:close/>
              </a:path>
              <a:path w="1274445" h="1153795">
                <a:moveTo>
                  <a:pt x="1240865" y="19563"/>
                </a:moveTo>
                <a:lnTo>
                  <a:pt x="1227935" y="19563"/>
                </a:lnTo>
                <a:lnTo>
                  <a:pt x="1249992" y="43986"/>
                </a:lnTo>
                <a:lnTo>
                  <a:pt x="1218029" y="50681"/>
                </a:lnTo>
                <a:lnTo>
                  <a:pt x="1206561" y="86707"/>
                </a:lnTo>
                <a:lnTo>
                  <a:pt x="1258853" y="39480"/>
                </a:lnTo>
                <a:lnTo>
                  <a:pt x="1240865" y="19563"/>
                </a:lnTo>
                <a:close/>
              </a:path>
              <a:path w="1274445" h="1153795">
                <a:moveTo>
                  <a:pt x="1274145" y="0"/>
                </a:moveTo>
                <a:lnTo>
                  <a:pt x="1112667" y="33823"/>
                </a:lnTo>
                <a:lnTo>
                  <a:pt x="1105716" y="36809"/>
                </a:lnTo>
                <a:lnTo>
                  <a:pt x="1100626" y="42046"/>
                </a:lnTo>
                <a:lnTo>
                  <a:pt x="1097872" y="48809"/>
                </a:lnTo>
                <a:lnTo>
                  <a:pt x="1097927" y="56374"/>
                </a:lnTo>
                <a:lnTo>
                  <a:pt x="1100912" y="63325"/>
                </a:lnTo>
                <a:lnTo>
                  <a:pt x="1106149" y="68415"/>
                </a:lnTo>
                <a:lnTo>
                  <a:pt x="1112913" y="71169"/>
                </a:lnTo>
                <a:lnTo>
                  <a:pt x="1120477" y="71114"/>
                </a:lnTo>
                <a:lnTo>
                  <a:pt x="1181025" y="58432"/>
                </a:lnTo>
                <a:lnTo>
                  <a:pt x="1233317" y="11205"/>
                </a:lnTo>
                <a:lnTo>
                  <a:pt x="1270578" y="11205"/>
                </a:lnTo>
                <a:lnTo>
                  <a:pt x="1274145" y="0"/>
                </a:lnTo>
                <a:close/>
              </a:path>
              <a:path w="1274445" h="1153795">
                <a:moveTo>
                  <a:pt x="1233317" y="11205"/>
                </a:moveTo>
                <a:lnTo>
                  <a:pt x="1181025" y="58432"/>
                </a:lnTo>
                <a:lnTo>
                  <a:pt x="1218029" y="50681"/>
                </a:lnTo>
                <a:lnTo>
                  <a:pt x="1227935" y="19563"/>
                </a:lnTo>
                <a:lnTo>
                  <a:pt x="1240865" y="19563"/>
                </a:lnTo>
                <a:lnTo>
                  <a:pt x="1233317" y="11205"/>
                </a:lnTo>
                <a:close/>
              </a:path>
              <a:path w="1274445" h="1153795">
                <a:moveTo>
                  <a:pt x="1227935" y="19563"/>
                </a:moveTo>
                <a:lnTo>
                  <a:pt x="1218029" y="50681"/>
                </a:lnTo>
                <a:lnTo>
                  <a:pt x="1249992" y="43986"/>
                </a:lnTo>
                <a:lnTo>
                  <a:pt x="1227935" y="19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576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1853407"/>
            <a:ext cx="1100137" cy="109299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36737" y="1840707"/>
          <a:ext cx="1108710" cy="109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050415" y="1169924"/>
            <a:ext cx="870585" cy="157099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50"/>
              </a:spcBef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8083" y="1319276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6315" y="1319276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576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1853407"/>
            <a:ext cx="1100137" cy="109299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36737" y="1840707"/>
          <a:ext cx="1108710" cy="109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344443" y="2025610"/>
            <a:ext cx="28257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30"/>
              </a:lnSpc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8083" y="1319276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6315" y="1319276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0415" y="1319276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915" y="1854836"/>
            <a:ext cx="1100137" cy="109299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87753" y="3041396"/>
            <a:ext cx="139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unchanged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576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1853407"/>
            <a:ext cx="1100137" cy="109299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36737" y="1840707"/>
          <a:ext cx="1108710" cy="109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344443" y="2025610"/>
            <a:ext cx="28257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30"/>
              </a:lnSpc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8083" y="1319276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6315" y="1319276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0415" y="1319276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915" y="1854836"/>
            <a:ext cx="1100137" cy="109299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87753" y="3041396"/>
            <a:ext cx="139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unchanged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4543524"/>
            <a:ext cx="1100137" cy="1092993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36737" y="4530824"/>
          <a:ext cx="1108710" cy="109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050415" y="3858259"/>
            <a:ext cx="870585" cy="157099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50"/>
              </a:spcBef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8083" y="4007611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6315" y="4007611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576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1853407"/>
            <a:ext cx="1100137" cy="109299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36737" y="1840707"/>
          <a:ext cx="1108710" cy="109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344443" y="2025610"/>
            <a:ext cx="28257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30"/>
              </a:lnSpc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8083" y="1319276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6315" y="1319276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0415" y="1319276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915" y="1854836"/>
            <a:ext cx="1100137" cy="109299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87753" y="3041396"/>
            <a:ext cx="139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unchanged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4543524"/>
            <a:ext cx="1100137" cy="1092993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36737" y="4530824"/>
          <a:ext cx="1108710" cy="109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344443" y="4713946"/>
            <a:ext cx="28257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30"/>
              </a:lnSpc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8083" y="4007611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6315" y="4007611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0415" y="4007611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915" y="4557811"/>
            <a:ext cx="1100137" cy="10644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794866" y="5732779"/>
            <a:ext cx="1381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marR="5080" indent="-2584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shift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left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576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3137494"/>
            <a:ext cx="1100137" cy="10929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31743" y="3266947"/>
            <a:ext cx="307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8083" y="2602484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8088" y="2602484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0415" y="2602484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73508" y="3106935"/>
          <a:ext cx="1108710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383952" y="3106935"/>
          <a:ext cx="1108710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5972" y="3383954"/>
            <a:ext cx="278606" cy="6357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12187" y="3422395"/>
            <a:ext cx="118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5765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spc="-10" dirty="0"/>
              <a:t>filters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6945" y="3137494"/>
            <a:ext cx="1100137" cy="10929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4443" y="3308818"/>
            <a:ext cx="28257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30"/>
              </a:lnSpc>
            </a:pPr>
            <a:r>
              <a:rPr sz="4800" b="1" i="1" spc="-50" dirty="0">
                <a:latin typeface="Calibri"/>
                <a:cs typeface="Calibri"/>
              </a:rPr>
              <a:t>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8083" y="2602484"/>
            <a:ext cx="67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8088" y="2602484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0415" y="2602484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73508" y="3106935"/>
          <a:ext cx="1108710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383952" y="3106935"/>
          <a:ext cx="1108710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5972" y="3383954"/>
            <a:ext cx="278606" cy="6357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6345" y="3137494"/>
            <a:ext cx="1097279" cy="106865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97046" y="3422395"/>
            <a:ext cx="4890135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7505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sharpening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nothing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areas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stress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peaks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940" y="1325562"/>
            <a:ext cx="4710570" cy="52869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3095">
              <a:lnSpc>
                <a:spcPct val="100000"/>
              </a:lnSpc>
              <a:spcBef>
                <a:spcPts val="100"/>
              </a:spcBef>
            </a:pPr>
            <a:r>
              <a:rPr dirty="0"/>
              <a:t>Sharpening</a:t>
            </a:r>
            <a:r>
              <a:rPr spc="-200" dirty="0"/>
              <a:t> </a:t>
            </a:r>
            <a:r>
              <a:rPr spc="-10" dirty="0"/>
              <a:t>examples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484" y="1325562"/>
            <a:ext cx="4710570" cy="528697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014" y="1870093"/>
            <a:ext cx="5792269" cy="38518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3095">
              <a:lnSpc>
                <a:spcPct val="100000"/>
              </a:lnSpc>
              <a:spcBef>
                <a:spcPts val="100"/>
              </a:spcBef>
            </a:pPr>
            <a:r>
              <a:rPr dirty="0"/>
              <a:t>Sharpening</a:t>
            </a:r>
            <a:r>
              <a:rPr spc="-200" dirty="0"/>
              <a:t> </a:t>
            </a:r>
            <a:r>
              <a:rPr spc="-10" dirty="0"/>
              <a:t>examples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582" y="1870094"/>
            <a:ext cx="5793400" cy="3852613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3095">
              <a:lnSpc>
                <a:spcPct val="100000"/>
              </a:lnSpc>
              <a:spcBef>
                <a:spcPts val="100"/>
              </a:spcBef>
            </a:pPr>
            <a:r>
              <a:rPr dirty="0"/>
              <a:t>Sharpening</a:t>
            </a:r>
            <a:r>
              <a:rPr spc="-200" dirty="0"/>
              <a:t> </a:t>
            </a:r>
            <a:r>
              <a:rPr spc="-10" dirty="0"/>
              <a:t>examples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429" y="1321771"/>
            <a:ext cx="4993132" cy="49931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0011" y="1321772"/>
            <a:ext cx="4996558" cy="49965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139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an</a:t>
            </a:r>
            <a:r>
              <a:rPr spc="-50" dirty="0"/>
              <a:t> </a:t>
            </a:r>
            <a:r>
              <a:rPr spc="-10" dirty="0"/>
              <a:t>image?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85173" y="3273044"/>
            <a:ext cx="1659255" cy="1037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-635" algn="ctr">
              <a:lnSpc>
                <a:spcPct val="883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(grayscale)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2D </a:t>
            </a:r>
            <a:r>
              <a:rPr sz="2400" spc="-10" dirty="0">
                <a:latin typeface="Calibri"/>
                <a:cs typeface="Calibri"/>
              </a:rPr>
              <a:t>function.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36993" y="1583076"/>
            <a:ext cx="5657850" cy="4493895"/>
            <a:chOff x="3736993" y="1583076"/>
            <a:chExt cx="5657850" cy="4493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6993" y="1959244"/>
              <a:ext cx="5095092" cy="3423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0084" y="1583076"/>
              <a:ext cx="691335" cy="3761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730" y="5299642"/>
              <a:ext cx="1393029" cy="7768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24088" y="5467603"/>
            <a:ext cx="96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domain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5606" y="2297870"/>
            <a:ext cx="2934335" cy="1957705"/>
            <a:chOff x="255606" y="2297870"/>
            <a:chExt cx="2934335" cy="195770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06" y="2310570"/>
              <a:ext cx="2181697" cy="19317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1956" y="2304220"/>
              <a:ext cx="2921635" cy="1945005"/>
            </a:xfrm>
            <a:custGeom>
              <a:avLst/>
              <a:gdLst/>
              <a:ahLst/>
              <a:cxnLst/>
              <a:rect l="l" t="t" r="r" b="b"/>
              <a:pathLst>
                <a:path w="2921635" h="1945004">
                  <a:moveTo>
                    <a:pt x="2921630" y="0"/>
                  </a:moveTo>
                  <a:lnTo>
                    <a:pt x="0" y="0"/>
                  </a:lnTo>
                  <a:lnTo>
                    <a:pt x="0" y="1944411"/>
                  </a:lnTo>
                  <a:lnTo>
                    <a:pt x="2921630" y="1944411"/>
                  </a:lnTo>
                  <a:lnTo>
                    <a:pt x="292163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5891" y="4693844"/>
            <a:ext cx="2667000" cy="11287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66675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f</a:t>
            </a:r>
            <a:r>
              <a:rPr lang="en-US" sz="2400" spc="-25" dirty="0" smtClean="0">
                <a:latin typeface="Calibri"/>
                <a:cs typeface="Calibri"/>
              </a:rPr>
              <a:t> (0-255)</a:t>
            </a:r>
            <a:r>
              <a:rPr sz="2400" spc="-25" dirty="0" smtClean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141" y="4324604"/>
            <a:ext cx="1977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grayscale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5181" y="5657671"/>
                <a:ext cx="413286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Domain for the colored Image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r>
                  <a:rPr lang="en-US" b="0" i="1" dirty="0" smtClean="0">
                    <a:latin typeface="Cambria Math" panose="02040503050406030204" pitchFamily="18" charset="0"/>
                  </a:rPr>
                  <a:t>                                                                       Y</a:t>
                </a:r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                                                                        Z]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81" y="5657671"/>
                <a:ext cx="4132863" cy="1200329"/>
              </a:xfrm>
              <a:prstGeom prst="rect">
                <a:avLst/>
              </a:prstGeom>
              <a:blipFill>
                <a:blip r:embed="rId6"/>
                <a:stretch>
                  <a:fillRect l="-1180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5490" y="1325562"/>
            <a:ext cx="3744784" cy="49930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3095">
              <a:lnSpc>
                <a:spcPct val="100000"/>
              </a:lnSpc>
              <a:spcBef>
                <a:spcPts val="100"/>
              </a:spcBef>
            </a:pPr>
            <a:r>
              <a:rPr dirty="0"/>
              <a:t>Sharpening</a:t>
            </a:r>
            <a:r>
              <a:rPr spc="-200" dirty="0"/>
              <a:t> </a:t>
            </a:r>
            <a:r>
              <a:rPr spc="-10" dirty="0"/>
              <a:t>examples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725" y="1321771"/>
            <a:ext cx="3750468" cy="500062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7689">
              <a:lnSpc>
                <a:spcPct val="100000"/>
              </a:lnSpc>
              <a:spcBef>
                <a:spcPts val="100"/>
              </a:spcBef>
            </a:pPr>
            <a:r>
              <a:rPr dirty="0"/>
              <a:t>Do</a:t>
            </a:r>
            <a:r>
              <a:rPr spc="-80" dirty="0"/>
              <a:t> </a:t>
            </a:r>
            <a:r>
              <a:rPr dirty="0"/>
              <a:t>not</a:t>
            </a:r>
            <a:r>
              <a:rPr spc="-80" dirty="0"/>
              <a:t> </a:t>
            </a:r>
            <a:r>
              <a:rPr dirty="0"/>
              <a:t>overdo</a:t>
            </a:r>
            <a:r>
              <a:rPr spc="-75" dirty="0"/>
              <a:t> </a:t>
            </a:r>
            <a:r>
              <a:rPr dirty="0"/>
              <a:t>it</a:t>
            </a:r>
            <a:r>
              <a:rPr spc="-80" dirty="0"/>
              <a:t> </a:t>
            </a:r>
            <a:r>
              <a:rPr dirty="0"/>
              <a:t>with</a:t>
            </a:r>
            <a:r>
              <a:rPr spc="-85" dirty="0"/>
              <a:t> </a:t>
            </a:r>
            <a:r>
              <a:rPr spc="-10" dirty="0"/>
              <a:t>sharpening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278" y="1325562"/>
            <a:ext cx="9915441" cy="42983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76941" y="5616955"/>
            <a:ext cx="95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4487" y="5616955"/>
            <a:ext cx="134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sharpened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313" y="5461508"/>
            <a:ext cx="3589020" cy="106807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25"/>
              </a:spcBef>
            </a:pPr>
            <a:r>
              <a:rPr sz="2400" spc="-10" dirty="0">
                <a:latin typeface="Calibri"/>
                <a:cs typeface="Calibri"/>
              </a:rPr>
              <a:t>oversharpened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wrong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8311" y="3012948"/>
            <a:ext cx="3655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Image</a:t>
            </a:r>
            <a:r>
              <a:rPr spc="-130" dirty="0"/>
              <a:t> </a:t>
            </a:r>
            <a:r>
              <a:rPr spc="-10" dirty="0"/>
              <a:t>gradients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544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95" dirty="0"/>
              <a:t> </a:t>
            </a:r>
            <a:r>
              <a:rPr dirty="0"/>
              <a:t>are</a:t>
            </a:r>
            <a:r>
              <a:rPr spc="-100" dirty="0"/>
              <a:t> </a:t>
            </a:r>
            <a:r>
              <a:rPr dirty="0"/>
              <a:t>image</a:t>
            </a:r>
            <a:r>
              <a:rPr spc="-95" dirty="0"/>
              <a:t> </a:t>
            </a:r>
            <a:r>
              <a:rPr spc="-10" dirty="0"/>
              <a:t>edges?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0738" y="1761235"/>
            <a:ext cx="1823085" cy="1037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-635" algn="ctr">
              <a:lnSpc>
                <a:spcPct val="88300"/>
              </a:lnSpc>
              <a:spcBef>
                <a:spcPts val="434"/>
              </a:spcBef>
            </a:pPr>
            <a:r>
              <a:rPr sz="2400" spc="-10" dirty="0">
                <a:latin typeface="Calibri"/>
                <a:cs typeface="Calibri"/>
              </a:rPr>
              <a:t>Very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sharp discontinuities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intensity.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36993" y="1583076"/>
            <a:ext cx="5657850" cy="4493895"/>
            <a:chOff x="3736993" y="1583076"/>
            <a:chExt cx="5657850" cy="4493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6993" y="1959244"/>
              <a:ext cx="5095092" cy="3423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0084" y="1583076"/>
              <a:ext cx="691335" cy="3761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730" y="5299642"/>
              <a:ext cx="1393029" cy="7768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75410" y="2300453"/>
              <a:ext cx="1301750" cy="716915"/>
            </a:xfrm>
            <a:custGeom>
              <a:avLst/>
              <a:gdLst/>
              <a:ahLst/>
              <a:cxnLst/>
              <a:rect l="l" t="t" r="r" b="b"/>
              <a:pathLst>
                <a:path w="1301750" h="716914">
                  <a:moveTo>
                    <a:pt x="105328" y="561006"/>
                  </a:moveTo>
                  <a:lnTo>
                    <a:pt x="98032" y="561321"/>
                  </a:lnTo>
                  <a:lnTo>
                    <a:pt x="91387" y="564349"/>
                  </a:lnTo>
                  <a:lnTo>
                    <a:pt x="86235" y="569888"/>
                  </a:lnTo>
                  <a:lnTo>
                    <a:pt x="0" y="710539"/>
                  </a:lnTo>
                  <a:lnTo>
                    <a:pt x="164879" y="716372"/>
                  </a:lnTo>
                  <a:lnTo>
                    <a:pt x="172342" y="715138"/>
                  </a:lnTo>
                  <a:lnTo>
                    <a:pt x="178538" y="711273"/>
                  </a:lnTo>
                  <a:lnTo>
                    <a:pt x="179869" y="709441"/>
                  </a:lnTo>
                  <a:lnTo>
                    <a:pt x="42320" y="709441"/>
                  </a:lnTo>
                  <a:lnTo>
                    <a:pt x="24297" y="675872"/>
                  </a:lnTo>
                  <a:lnTo>
                    <a:pt x="86381" y="642541"/>
                  </a:lnTo>
                  <a:lnTo>
                    <a:pt x="118715" y="589803"/>
                  </a:lnTo>
                  <a:lnTo>
                    <a:pt x="121315" y="582699"/>
                  </a:lnTo>
                  <a:lnTo>
                    <a:pt x="120999" y="575403"/>
                  </a:lnTo>
                  <a:lnTo>
                    <a:pt x="117971" y="568757"/>
                  </a:lnTo>
                  <a:lnTo>
                    <a:pt x="112433" y="563605"/>
                  </a:lnTo>
                  <a:lnTo>
                    <a:pt x="105328" y="561006"/>
                  </a:lnTo>
                  <a:close/>
                </a:path>
                <a:path w="1301750" h="716914">
                  <a:moveTo>
                    <a:pt x="86381" y="642541"/>
                  </a:moveTo>
                  <a:lnTo>
                    <a:pt x="24297" y="675872"/>
                  </a:lnTo>
                  <a:lnTo>
                    <a:pt x="42320" y="709441"/>
                  </a:lnTo>
                  <a:lnTo>
                    <a:pt x="55037" y="702613"/>
                  </a:lnTo>
                  <a:lnTo>
                    <a:pt x="49550" y="702613"/>
                  </a:lnTo>
                  <a:lnTo>
                    <a:pt x="33982" y="673618"/>
                  </a:lnTo>
                  <a:lnTo>
                    <a:pt x="67327" y="673618"/>
                  </a:lnTo>
                  <a:lnTo>
                    <a:pt x="86381" y="642541"/>
                  </a:lnTo>
                  <a:close/>
                </a:path>
                <a:path w="1301750" h="716914">
                  <a:moveTo>
                    <a:pt x="104404" y="676109"/>
                  </a:moveTo>
                  <a:lnTo>
                    <a:pt x="42320" y="709441"/>
                  </a:lnTo>
                  <a:lnTo>
                    <a:pt x="179869" y="709441"/>
                  </a:lnTo>
                  <a:lnTo>
                    <a:pt x="182832" y="705365"/>
                  </a:lnTo>
                  <a:lnTo>
                    <a:pt x="184590" y="698008"/>
                  </a:lnTo>
                  <a:lnTo>
                    <a:pt x="183356" y="690545"/>
                  </a:lnTo>
                  <a:lnTo>
                    <a:pt x="179491" y="684349"/>
                  </a:lnTo>
                  <a:lnTo>
                    <a:pt x="173583" y="680055"/>
                  </a:lnTo>
                  <a:lnTo>
                    <a:pt x="166226" y="678296"/>
                  </a:lnTo>
                  <a:lnTo>
                    <a:pt x="104404" y="676109"/>
                  </a:lnTo>
                  <a:close/>
                </a:path>
                <a:path w="1301750" h="716914">
                  <a:moveTo>
                    <a:pt x="33982" y="673618"/>
                  </a:moveTo>
                  <a:lnTo>
                    <a:pt x="49550" y="702613"/>
                  </a:lnTo>
                  <a:lnTo>
                    <a:pt x="66619" y="674772"/>
                  </a:lnTo>
                  <a:lnTo>
                    <a:pt x="33982" y="673618"/>
                  </a:lnTo>
                  <a:close/>
                </a:path>
                <a:path w="1301750" h="716914">
                  <a:moveTo>
                    <a:pt x="66619" y="674772"/>
                  </a:moveTo>
                  <a:lnTo>
                    <a:pt x="49550" y="702613"/>
                  </a:lnTo>
                  <a:lnTo>
                    <a:pt x="55037" y="702613"/>
                  </a:lnTo>
                  <a:lnTo>
                    <a:pt x="104404" y="676109"/>
                  </a:lnTo>
                  <a:lnTo>
                    <a:pt x="66619" y="674772"/>
                  </a:lnTo>
                  <a:close/>
                </a:path>
                <a:path w="1301750" h="716914">
                  <a:moveTo>
                    <a:pt x="1283199" y="0"/>
                  </a:moveTo>
                  <a:lnTo>
                    <a:pt x="86381" y="642541"/>
                  </a:lnTo>
                  <a:lnTo>
                    <a:pt x="66619" y="674772"/>
                  </a:lnTo>
                  <a:lnTo>
                    <a:pt x="104404" y="676109"/>
                  </a:lnTo>
                  <a:lnTo>
                    <a:pt x="1301221" y="33568"/>
                  </a:lnTo>
                  <a:lnTo>
                    <a:pt x="1283199" y="0"/>
                  </a:lnTo>
                  <a:close/>
                </a:path>
                <a:path w="1301750" h="716914">
                  <a:moveTo>
                    <a:pt x="67327" y="673618"/>
                  </a:moveTo>
                  <a:lnTo>
                    <a:pt x="33982" y="673618"/>
                  </a:lnTo>
                  <a:lnTo>
                    <a:pt x="66619" y="674772"/>
                  </a:lnTo>
                  <a:lnTo>
                    <a:pt x="67327" y="673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24088" y="5467603"/>
            <a:ext cx="96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domain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5606" y="2297870"/>
            <a:ext cx="2934335" cy="1957705"/>
            <a:chOff x="255606" y="2297870"/>
            <a:chExt cx="2934335" cy="19577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06" y="2310570"/>
              <a:ext cx="2181697" cy="19317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1956" y="2304220"/>
              <a:ext cx="2921635" cy="1945005"/>
            </a:xfrm>
            <a:custGeom>
              <a:avLst/>
              <a:gdLst/>
              <a:ahLst/>
              <a:cxnLst/>
              <a:rect l="l" t="t" r="r" b="b"/>
              <a:pathLst>
                <a:path w="2921635" h="1945004">
                  <a:moveTo>
                    <a:pt x="2921630" y="0"/>
                  </a:moveTo>
                  <a:lnTo>
                    <a:pt x="0" y="0"/>
                  </a:lnTo>
                  <a:lnTo>
                    <a:pt x="0" y="1944411"/>
                  </a:lnTo>
                  <a:lnTo>
                    <a:pt x="2921630" y="1944411"/>
                  </a:lnTo>
                  <a:lnTo>
                    <a:pt x="292163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4141" y="4324604"/>
            <a:ext cx="1977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grayscale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4945">
              <a:lnSpc>
                <a:spcPct val="100000"/>
              </a:lnSpc>
              <a:spcBef>
                <a:spcPts val="100"/>
              </a:spcBef>
            </a:pPr>
            <a:r>
              <a:rPr dirty="0"/>
              <a:t>Detecting</a:t>
            </a:r>
            <a:r>
              <a:rPr spc="-229" dirty="0"/>
              <a:t> </a:t>
            </a:r>
            <a:r>
              <a:rPr spc="-10" dirty="0"/>
              <a:t>edges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2047747"/>
            <a:ext cx="10962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detecting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discontinuities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function)?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0">
              <a:lnSpc>
                <a:spcPct val="100000"/>
              </a:lnSpc>
              <a:spcBef>
                <a:spcPts val="100"/>
              </a:spcBef>
            </a:pPr>
            <a:r>
              <a:rPr dirty="0"/>
              <a:t>Detecting</a:t>
            </a:r>
            <a:r>
              <a:rPr spc="-229" dirty="0"/>
              <a:t> </a:t>
            </a:r>
            <a:r>
              <a:rPr spc="-10" dirty="0"/>
              <a:t>edges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2047747"/>
            <a:ext cx="10962005" cy="2031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detecting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discontinuities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function)?</a:t>
            </a:r>
            <a:endParaRPr sz="2400">
              <a:latin typeface="Calibri"/>
              <a:cs typeface="Calibri"/>
            </a:endParaRPr>
          </a:p>
          <a:p>
            <a:pPr marL="926465" indent="-913765">
              <a:lnSpc>
                <a:spcPct val="100000"/>
              </a:lnSpc>
              <a:spcBef>
                <a:spcPts val="2230"/>
              </a:spcBef>
              <a:buFont typeface="Wingdings"/>
              <a:buChar char=""/>
              <a:tabLst>
                <a:tab pos="926465" algn="l"/>
              </a:tabLst>
            </a:pPr>
            <a:r>
              <a:rPr sz="2400" spc="-45" dirty="0">
                <a:latin typeface="Calibri"/>
                <a:cs typeface="Calibri"/>
              </a:rPr>
              <a:t>You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derivatives: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discontinuities.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89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differentiate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signal)?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0">
              <a:lnSpc>
                <a:spcPct val="100000"/>
              </a:lnSpc>
              <a:spcBef>
                <a:spcPts val="100"/>
              </a:spcBef>
            </a:pPr>
            <a:r>
              <a:rPr dirty="0"/>
              <a:t>Detecting</a:t>
            </a:r>
            <a:r>
              <a:rPr spc="-229" dirty="0"/>
              <a:t> </a:t>
            </a:r>
            <a:r>
              <a:rPr spc="-10" dirty="0"/>
              <a:t>edges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2047747"/>
            <a:ext cx="10962005" cy="268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detecting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discontinuities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function)?</a:t>
            </a:r>
            <a:endParaRPr sz="2400">
              <a:latin typeface="Calibri"/>
              <a:cs typeface="Calibri"/>
            </a:endParaRPr>
          </a:p>
          <a:p>
            <a:pPr marL="926465" indent="-913765">
              <a:lnSpc>
                <a:spcPct val="100000"/>
              </a:lnSpc>
              <a:spcBef>
                <a:spcPts val="2230"/>
              </a:spcBef>
              <a:buFont typeface="Wingdings"/>
              <a:buChar char=""/>
              <a:tabLst>
                <a:tab pos="926465" algn="l"/>
              </a:tabLst>
            </a:pPr>
            <a:r>
              <a:rPr sz="2400" spc="-45" dirty="0">
                <a:latin typeface="Calibri"/>
                <a:cs typeface="Calibri"/>
              </a:rPr>
              <a:t>You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derivatives: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discontinuities.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89"/>
              </a:spcBef>
              <a:buFont typeface="Wingdings"/>
              <a:buChar char=""/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differentiate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signal)?</a:t>
            </a:r>
            <a:endParaRPr sz="2400">
              <a:latin typeface="Calibri"/>
              <a:cs typeface="Calibri"/>
            </a:endParaRPr>
          </a:p>
          <a:p>
            <a:pPr marL="926465" indent="-913765">
              <a:lnSpc>
                <a:spcPct val="100000"/>
              </a:lnSpc>
              <a:spcBef>
                <a:spcPts val="2305"/>
              </a:spcBef>
              <a:buFont typeface="Wingdings"/>
              <a:buChar char=""/>
              <a:tabLst>
                <a:tab pos="926465" algn="l"/>
              </a:tabLst>
            </a:pPr>
            <a:r>
              <a:rPr sz="2400" spc="-45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finite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9594" y="245363"/>
            <a:ext cx="39325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alibri"/>
                <a:cs typeface="Calibri"/>
              </a:rPr>
              <a:t>Finite</a:t>
            </a:r>
            <a:r>
              <a:rPr sz="4400" spc="-13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differences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177" y="1310132"/>
            <a:ext cx="896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school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reminder: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forward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2674" y="2043800"/>
            <a:ext cx="4246651" cy="734815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1878" y="3791097"/>
            <a:ext cx="5708243" cy="7313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9594" y="245363"/>
            <a:ext cx="39325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Finite</a:t>
            </a:r>
            <a:r>
              <a:rPr spc="-130" dirty="0"/>
              <a:t> </a:t>
            </a:r>
            <a:r>
              <a:rPr spc="-10" dirty="0"/>
              <a:t>differences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177" y="1310132"/>
            <a:ext cx="896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school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reminder: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forward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2674" y="2043800"/>
            <a:ext cx="4246651" cy="7348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5177" y="3056635"/>
            <a:ext cx="421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Alternative: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177" y="4803140"/>
            <a:ext cx="5793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signals: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0" dirty="0">
                <a:latin typeface="Calibri"/>
                <a:cs typeface="Calibri"/>
              </a:rPr>
              <a:t> 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2674" y="5480071"/>
            <a:ext cx="4241895" cy="7313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699113" y="5452364"/>
            <a:ext cx="3081655" cy="723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6350">
              <a:lnSpc>
                <a:spcPts val="2620"/>
              </a:lnSpc>
              <a:spcBef>
                <a:spcPts val="40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kernel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correspond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1878" y="3791097"/>
            <a:ext cx="5708243" cy="7313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9594" y="245363"/>
            <a:ext cx="39325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Finite</a:t>
            </a:r>
            <a:r>
              <a:rPr spc="-130" dirty="0"/>
              <a:t> </a:t>
            </a:r>
            <a:r>
              <a:rPr spc="-10" dirty="0"/>
              <a:t>differences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177" y="1310132"/>
            <a:ext cx="896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school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reminder: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forward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2674" y="2043800"/>
            <a:ext cx="4246651" cy="7348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5177" y="3056635"/>
            <a:ext cx="421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Alternative: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177" y="4803140"/>
            <a:ext cx="5793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signals: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0" dirty="0">
                <a:latin typeface="Calibri"/>
                <a:cs typeface="Calibri"/>
              </a:rPr>
              <a:t> 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2674" y="5480071"/>
            <a:ext cx="4241895" cy="731340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536066" y="5928371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536066" y="5300515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1145231" y="5141467"/>
            <a:ext cx="237490" cy="12814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00" spc="-5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600" spc="-5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90" dirty="0"/>
              <a:t> </a:t>
            </a:r>
            <a:r>
              <a:rPr dirty="0"/>
              <a:t>types</a:t>
            </a:r>
            <a:r>
              <a:rPr spc="-9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image</a:t>
            </a:r>
            <a:r>
              <a:rPr spc="-95" dirty="0"/>
              <a:t> </a:t>
            </a:r>
            <a:r>
              <a:rPr spc="-25" dirty="0"/>
              <a:t>transformations</a:t>
            </a:r>
            <a:r>
              <a:rPr spc="-90" dirty="0"/>
              <a:t> </a:t>
            </a:r>
            <a:r>
              <a:rPr dirty="0"/>
              <a:t>can</a:t>
            </a:r>
            <a:r>
              <a:rPr spc="-95" dirty="0"/>
              <a:t> </a:t>
            </a:r>
            <a:r>
              <a:rPr dirty="0"/>
              <a:t>we</a:t>
            </a:r>
            <a:r>
              <a:rPr spc="-95" dirty="0"/>
              <a:t> </a:t>
            </a:r>
            <a:r>
              <a:rPr spc="-25" dirty="0"/>
              <a:t>do?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0" y="1325562"/>
            <a:ext cx="0" cy="5532755"/>
          </a:xfrm>
          <a:custGeom>
            <a:avLst/>
            <a:gdLst/>
            <a:ahLst/>
            <a:cxnLst/>
            <a:rect l="l" t="t" r="r" b="b"/>
            <a:pathLst>
              <a:path h="5532755">
                <a:moveTo>
                  <a:pt x="0" y="0"/>
                </a:moveTo>
                <a:lnTo>
                  <a:pt x="1" y="55324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20442" y="1383826"/>
            <a:ext cx="2778125" cy="1854835"/>
            <a:chOff x="1920442" y="1383826"/>
            <a:chExt cx="2778125" cy="1854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141" y="1396526"/>
              <a:ext cx="2048433" cy="18289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26792" y="1390176"/>
              <a:ext cx="2765425" cy="1842135"/>
            </a:xfrm>
            <a:custGeom>
              <a:avLst/>
              <a:gdLst/>
              <a:ahLst/>
              <a:cxnLst/>
              <a:rect l="l" t="t" r="r" b="b"/>
              <a:pathLst>
                <a:path w="2765425" h="1842135">
                  <a:moveTo>
                    <a:pt x="0" y="0"/>
                  </a:moveTo>
                  <a:lnTo>
                    <a:pt x="2765283" y="0"/>
                  </a:lnTo>
                  <a:lnTo>
                    <a:pt x="2765283" y="1841658"/>
                  </a:lnTo>
                  <a:lnTo>
                    <a:pt x="0" y="18416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20442" y="4361906"/>
            <a:ext cx="2780030" cy="1854200"/>
            <a:chOff x="1920442" y="4361906"/>
            <a:chExt cx="2780030" cy="18542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141" y="4374606"/>
              <a:ext cx="2754215" cy="1828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26792" y="4368256"/>
              <a:ext cx="2767330" cy="1841500"/>
            </a:xfrm>
            <a:custGeom>
              <a:avLst/>
              <a:gdLst/>
              <a:ahLst/>
              <a:cxnLst/>
              <a:rect l="l" t="t" r="r" b="b"/>
              <a:pathLst>
                <a:path w="2767329" h="1841500">
                  <a:moveTo>
                    <a:pt x="0" y="0"/>
                  </a:moveTo>
                  <a:lnTo>
                    <a:pt x="2766916" y="0"/>
                  </a:lnTo>
                  <a:lnTo>
                    <a:pt x="2766916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43941" y="6348476"/>
            <a:ext cx="2530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values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26012" y="3370158"/>
            <a:ext cx="171450" cy="860425"/>
          </a:xfrm>
          <a:custGeom>
            <a:avLst/>
            <a:gdLst/>
            <a:ahLst/>
            <a:cxnLst/>
            <a:rect l="l" t="t" r="r" b="b"/>
            <a:pathLst>
              <a:path w="171450" h="860425">
                <a:moveTo>
                  <a:pt x="16458" y="688856"/>
                </a:moveTo>
                <a:lnTo>
                  <a:pt x="9298" y="691299"/>
                </a:lnTo>
                <a:lnTo>
                  <a:pt x="3648" y="696328"/>
                </a:lnTo>
                <a:lnTo>
                  <a:pt x="475" y="702905"/>
                </a:lnTo>
                <a:lnTo>
                  <a:pt x="0" y="710193"/>
                </a:lnTo>
                <a:lnTo>
                  <a:pt x="2443" y="717353"/>
                </a:lnTo>
                <a:lnTo>
                  <a:pt x="85572" y="859861"/>
                </a:lnTo>
                <a:lnTo>
                  <a:pt x="107626" y="822054"/>
                </a:lnTo>
                <a:lnTo>
                  <a:pt x="66522" y="822054"/>
                </a:lnTo>
                <a:lnTo>
                  <a:pt x="66522" y="751589"/>
                </a:lnTo>
                <a:lnTo>
                  <a:pt x="35352" y="698155"/>
                </a:lnTo>
                <a:lnTo>
                  <a:pt x="30323" y="692504"/>
                </a:lnTo>
                <a:lnTo>
                  <a:pt x="23745" y="689331"/>
                </a:lnTo>
                <a:lnTo>
                  <a:pt x="16458" y="688856"/>
                </a:lnTo>
                <a:close/>
              </a:path>
              <a:path w="171450" h="860425">
                <a:moveTo>
                  <a:pt x="66522" y="751589"/>
                </a:moveTo>
                <a:lnTo>
                  <a:pt x="66522" y="822054"/>
                </a:lnTo>
                <a:lnTo>
                  <a:pt x="104622" y="822054"/>
                </a:lnTo>
                <a:lnTo>
                  <a:pt x="104622" y="812455"/>
                </a:lnTo>
                <a:lnTo>
                  <a:pt x="69118" y="812455"/>
                </a:lnTo>
                <a:lnTo>
                  <a:pt x="85572" y="784247"/>
                </a:lnTo>
                <a:lnTo>
                  <a:pt x="66522" y="751589"/>
                </a:lnTo>
                <a:close/>
              </a:path>
              <a:path w="171450" h="860425">
                <a:moveTo>
                  <a:pt x="154687" y="688856"/>
                </a:moveTo>
                <a:lnTo>
                  <a:pt x="104623" y="751589"/>
                </a:lnTo>
                <a:lnTo>
                  <a:pt x="104622" y="822054"/>
                </a:lnTo>
                <a:lnTo>
                  <a:pt x="107626" y="822054"/>
                </a:lnTo>
                <a:lnTo>
                  <a:pt x="168702" y="717353"/>
                </a:lnTo>
                <a:lnTo>
                  <a:pt x="171145" y="710193"/>
                </a:lnTo>
                <a:lnTo>
                  <a:pt x="170670" y="702905"/>
                </a:lnTo>
                <a:lnTo>
                  <a:pt x="167497" y="696328"/>
                </a:lnTo>
                <a:lnTo>
                  <a:pt x="161847" y="691299"/>
                </a:lnTo>
                <a:lnTo>
                  <a:pt x="154687" y="688856"/>
                </a:lnTo>
                <a:close/>
              </a:path>
              <a:path w="171450" h="860425">
                <a:moveTo>
                  <a:pt x="85572" y="784247"/>
                </a:moveTo>
                <a:lnTo>
                  <a:pt x="69118" y="812455"/>
                </a:lnTo>
                <a:lnTo>
                  <a:pt x="102027" y="812455"/>
                </a:lnTo>
                <a:lnTo>
                  <a:pt x="85572" y="784247"/>
                </a:lnTo>
                <a:close/>
              </a:path>
              <a:path w="171450" h="860425">
                <a:moveTo>
                  <a:pt x="104622" y="751591"/>
                </a:moveTo>
                <a:lnTo>
                  <a:pt x="85572" y="784247"/>
                </a:lnTo>
                <a:lnTo>
                  <a:pt x="102027" y="812455"/>
                </a:lnTo>
                <a:lnTo>
                  <a:pt x="104622" y="812455"/>
                </a:lnTo>
                <a:lnTo>
                  <a:pt x="104622" y="751591"/>
                </a:lnTo>
                <a:close/>
              </a:path>
              <a:path w="171450" h="860425">
                <a:moveTo>
                  <a:pt x="104623" y="0"/>
                </a:moveTo>
                <a:lnTo>
                  <a:pt x="66523" y="0"/>
                </a:lnTo>
                <a:lnTo>
                  <a:pt x="66523" y="751591"/>
                </a:lnTo>
                <a:lnTo>
                  <a:pt x="85572" y="784247"/>
                </a:lnTo>
                <a:lnTo>
                  <a:pt x="104622" y="751591"/>
                </a:lnTo>
                <a:lnTo>
                  <a:pt x="104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146863" y="1381314"/>
            <a:ext cx="2778125" cy="1854835"/>
            <a:chOff x="8146863" y="1381314"/>
            <a:chExt cx="2778125" cy="185483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9563" y="1394014"/>
              <a:ext cx="2048433" cy="18289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53213" y="1387664"/>
              <a:ext cx="2765425" cy="1842135"/>
            </a:xfrm>
            <a:custGeom>
              <a:avLst/>
              <a:gdLst/>
              <a:ahLst/>
              <a:cxnLst/>
              <a:rect l="l" t="t" r="r" b="b"/>
              <a:pathLst>
                <a:path w="2765425" h="1842135">
                  <a:moveTo>
                    <a:pt x="0" y="0"/>
                  </a:moveTo>
                  <a:lnTo>
                    <a:pt x="2765283" y="0"/>
                  </a:lnTo>
                  <a:lnTo>
                    <a:pt x="2765283" y="1841658"/>
                  </a:lnTo>
                  <a:lnTo>
                    <a:pt x="0" y="18416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897497" y="3367328"/>
            <a:ext cx="3277235" cy="2935605"/>
            <a:chOff x="7897497" y="3367328"/>
            <a:chExt cx="3277235" cy="2935605"/>
          </a:xfrm>
        </p:grpSpPr>
        <p:sp>
          <p:nvSpPr>
            <p:cNvPr id="16" name="object 16"/>
            <p:cNvSpPr/>
            <p:nvPr/>
          </p:nvSpPr>
          <p:spPr>
            <a:xfrm>
              <a:off x="8186722" y="42817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1279" y="4293255"/>
              <a:ext cx="273147" cy="14254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01694" y="4281703"/>
              <a:ext cx="2651785" cy="5699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1279" y="4281704"/>
              <a:ext cx="3249147" cy="2007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11279" y="5718711"/>
              <a:ext cx="2973706" cy="5699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884984" y="4851698"/>
              <a:ext cx="275590" cy="1437005"/>
            </a:xfrm>
            <a:custGeom>
              <a:avLst/>
              <a:gdLst/>
              <a:ahLst/>
              <a:cxnLst/>
              <a:rect l="l" t="t" r="r" b="b"/>
              <a:pathLst>
                <a:path w="275590" h="1437004">
                  <a:moveTo>
                    <a:pt x="275442" y="0"/>
                  </a:moveTo>
                  <a:lnTo>
                    <a:pt x="0" y="0"/>
                  </a:lnTo>
                  <a:lnTo>
                    <a:pt x="0" y="1437006"/>
                  </a:lnTo>
                  <a:lnTo>
                    <a:pt x="27544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03847" y="4274271"/>
              <a:ext cx="3264535" cy="2022475"/>
            </a:xfrm>
            <a:custGeom>
              <a:avLst/>
              <a:gdLst/>
              <a:ahLst/>
              <a:cxnLst/>
              <a:rect l="l" t="t" r="r" b="b"/>
              <a:pathLst>
                <a:path w="3264534" h="2022475">
                  <a:moveTo>
                    <a:pt x="277833" y="0"/>
                  </a:moveTo>
                  <a:lnTo>
                    <a:pt x="3264012" y="572385"/>
                  </a:lnTo>
                  <a:lnTo>
                    <a:pt x="2986179" y="2021865"/>
                  </a:lnTo>
                  <a:lnTo>
                    <a:pt x="0" y="1449479"/>
                  </a:lnTo>
                  <a:lnTo>
                    <a:pt x="277833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52432" y="3367328"/>
              <a:ext cx="171450" cy="860425"/>
            </a:xfrm>
            <a:custGeom>
              <a:avLst/>
              <a:gdLst/>
              <a:ahLst/>
              <a:cxnLst/>
              <a:rect l="l" t="t" r="r" b="b"/>
              <a:pathLst>
                <a:path w="171450" h="860425">
                  <a:moveTo>
                    <a:pt x="16458" y="688857"/>
                  </a:moveTo>
                  <a:lnTo>
                    <a:pt x="9299" y="691300"/>
                  </a:lnTo>
                  <a:lnTo>
                    <a:pt x="3648" y="696329"/>
                  </a:lnTo>
                  <a:lnTo>
                    <a:pt x="475" y="702907"/>
                  </a:lnTo>
                  <a:lnTo>
                    <a:pt x="0" y="710194"/>
                  </a:lnTo>
                  <a:lnTo>
                    <a:pt x="2443" y="717354"/>
                  </a:lnTo>
                  <a:lnTo>
                    <a:pt x="85573" y="859862"/>
                  </a:lnTo>
                  <a:lnTo>
                    <a:pt x="107627" y="822054"/>
                  </a:lnTo>
                  <a:lnTo>
                    <a:pt x="66523" y="822054"/>
                  </a:lnTo>
                  <a:lnTo>
                    <a:pt x="66521" y="751589"/>
                  </a:lnTo>
                  <a:lnTo>
                    <a:pt x="35352" y="698155"/>
                  </a:lnTo>
                  <a:lnTo>
                    <a:pt x="30323" y="692505"/>
                  </a:lnTo>
                  <a:lnTo>
                    <a:pt x="23746" y="689332"/>
                  </a:lnTo>
                  <a:lnTo>
                    <a:pt x="16458" y="688857"/>
                  </a:lnTo>
                  <a:close/>
                </a:path>
                <a:path w="171450" h="860425">
                  <a:moveTo>
                    <a:pt x="66523" y="751591"/>
                  </a:moveTo>
                  <a:lnTo>
                    <a:pt x="66523" y="822054"/>
                  </a:lnTo>
                  <a:lnTo>
                    <a:pt x="104623" y="822054"/>
                  </a:lnTo>
                  <a:lnTo>
                    <a:pt x="104623" y="812455"/>
                  </a:lnTo>
                  <a:lnTo>
                    <a:pt x="69117" y="812455"/>
                  </a:lnTo>
                  <a:lnTo>
                    <a:pt x="85572" y="784247"/>
                  </a:lnTo>
                  <a:lnTo>
                    <a:pt x="66523" y="751591"/>
                  </a:lnTo>
                  <a:close/>
                </a:path>
                <a:path w="171450" h="860425">
                  <a:moveTo>
                    <a:pt x="154687" y="688857"/>
                  </a:moveTo>
                  <a:lnTo>
                    <a:pt x="147399" y="689332"/>
                  </a:lnTo>
                  <a:lnTo>
                    <a:pt x="140822" y="692505"/>
                  </a:lnTo>
                  <a:lnTo>
                    <a:pt x="135792" y="698155"/>
                  </a:lnTo>
                  <a:lnTo>
                    <a:pt x="104623" y="751589"/>
                  </a:lnTo>
                  <a:lnTo>
                    <a:pt x="104623" y="822054"/>
                  </a:lnTo>
                  <a:lnTo>
                    <a:pt x="107627" y="822054"/>
                  </a:lnTo>
                  <a:lnTo>
                    <a:pt x="168702" y="717353"/>
                  </a:lnTo>
                  <a:lnTo>
                    <a:pt x="171146" y="710194"/>
                  </a:lnTo>
                  <a:lnTo>
                    <a:pt x="170670" y="702907"/>
                  </a:lnTo>
                  <a:lnTo>
                    <a:pt x="167497" y="696329"/>
                  </a:lnTo>
                  <a:lnTo>
                    <a:pt x="161846" y="691300"/>
                  </a:lnTo>
                  <a:lnTo>
                    <a:pt x="154687" y="688857"/>
                  </a:lnTo>
                  <a:close/>
                </a:path>
                <a:path w="171450" h="860425">
                  <a:moveTo>
                    <a:pt x="85572" y="784247"/>
                  </a:moveTo>
                  <a:lnTo>
                    <a:pt x="69117" y="812455"/>
                  </a:lnTo>
                  <a:lnTo>
                    <a:pt x="102027" y="812455"/>
                  </a:lnTo>
                  <a:lnTo>
                    <a:pt x="85572" y="784247"/>
                  </a:lnTo>
                  <a:close/>
                </a:path>
                <a:path w="171450" h="860425">
                  <a:moveTo>
                    <a:pt x="104623" y="751589"/>
                  </a:moveTo>
                  <a:lnTo>
                    <a:pt x="85572" y="784247"/>
                  </a:lnTo>
                  <a:lnTo>
                    <a:pt x="102027" y="812455"/>
                  </a:lnTo>
                  <a:lnTo>
                    <a:pt x="104623" y="812455"/>
                  </a:lnTo>
                  <a:lnTo>
                    <a:pt x="104623" y="751589"/>
                  </a:lnTo>
                  <a:close/>
                </a:path>
                <a:path w="171450" h="860425">
                  <a:moveTo>
                    <a:pt x="104623" y="0"/>
                  </a:moveTo>
                  <a:lnTo>
                    <a:pt x="66523" y="0"/>
                  </a:lnTo>
                  <a:lnTo>
                    <a:pt x="66523" y="751591"/>
                  </a:lnTo>
                  <a:lnTo>
                    <a:pt x="85572" y="784247"/>
                  </a:lnTo>
                  <a:lnTo>
                    <a:pt x="104621" y="751591"/>
                  </a:lnTo>
                  <a:lnTo>
                    <a:pt x="1046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106216" y="6348476"/>
            <a:ext cx="285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locations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517" y="2223170"/>
            <a:ext cx="1035685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 smtClean="0">
                <a:latin typeface="Calibri"/>
                <a:cs typeface="Calibri"/>
              </a:rPr>
              <a:t>Filtering</a:t>
            </a:r>
            <a:r>
              <a:rPr lang="en-US" sz="1200" spc="-10" dirty="0" smtClean="0">
                <a:latin typeface="Calibri"/>
                <a:cs typeface="Calibri"/>
              </a:rPr>
              <a:t> 1- no change in pixel location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Calibri"/>
                <a:cs typeface="Calibri"/>
              </a:rPr>
              <a:t>2- some features disappears and other features are highlighted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3052" y="3507740"/>
            <a:ext cx="1072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Warping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1878" y="3791097"/>
            <a:ext cx="5708243" cy="7313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9594" y="245363"/>
            <a:ext cx="39325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Finite</a:t>
            </a:r>
            <a:r>
              <a:rPr spc="-130" dirty="0"/>
              <a:t> </a:t>
            </a:r>
            <a:r>
              <a:rPr spc="-10" dirty="0"/>
              <a:t>differences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177" y="1310132"/>
            <a:ext cx="896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High-</a:t>
            </a:r>
            <a:r>
              <a:rPr sz="2400" dirty="0">
                <a:latin typeface="Calibri"/>
                <a:cs typeface="Calibri"/>
              </a:rPr>
              <a:t>school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reminder: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definition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forward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2674" y="2043800"/>
            <a:ext cx="4246651" cy="7348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5177" y="3056635"/>
            <a:ext cx="421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Alternative: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central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177" y="4803140"/>
            <a:ext cx="5793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signals: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0" dirty="0">
                <a:latin typeface="Calibri"/>
                <a:cs typeface="Calibri"/>
              </a:rPr>
              <a:t> 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2674" y="5480071"/>
            <a:ext cx="4241895" cy="731340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536066" y="5928371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059578" y="5373116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1D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032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Sobel</a:t>
            </a:r>
            <a:r>
              <a:rPr spc="-50" dirty="0"/>
              <a:t> </a:t>
            </a:r>
            <a:r>
              <a:rPr spc="-10"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9488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46659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61697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751246" y="3608323"/>
            <a:ext cx="1367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52542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212816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9685" y="3611371"/>
            <a:ext cx="13608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5270" marR="5080" indent="-243204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this?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5328" y="2727452"/>
            <a:ext cx="165925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34035" marR="5080" indent="-52197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1D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derivative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032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Sobel</a:t>
            </a:r>
            <a:r>
              <a:rPr spc="-50" dirty="0"/>
              <a:t> </a:t>
            </a:r>
            <a:r>
              <a:rPr spc="-10"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9488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46659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61697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867885" y="3608323"/>
            <a:ext cx="8455660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  <a:tabLst>
                <a:tab pos="3821429" algn="l"/>
              </a:tabLst>
            </a:pP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Blurring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400" dirty="0">
                <a:latin typeface="Calibri"/>
                <a:cs typeface="Calibri"/>
              </a:rPr>
              <a:t>Does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return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responses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vertical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horizontal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lines?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52542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095328" y="2727452"/>
            <a:ext cx="165925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34035" marR="5080" indent="-52197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1D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derivative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2816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032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Sobel</a:t>
            </a:r>
            <a:r>
              <a:rPr spc="-50" dirty="0"/>
              <a:t> </a:t>
            </a:r>
            <a:r>
              <a:rPr spc="-10"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9488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46659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61697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52542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212816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834" y="1319276"/>
            <a:ext cx="2825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Horizontal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834" y="3891788"/>
            <a:ext cx="5457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vertical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like?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032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Sobel</a:t>
            </a:r>
            <a:r>
              <a:rPr spc="-50" dirty="0"/>
              <a:t> </a:t>
            </a:r>
            <a:r>
              <a:rPr spc="-10"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9488" y="2514091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46659" y="2156997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61697" y="2156997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52542" y="2156997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212816" y="2599435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834" y="1319276"/>
            <a:ext cx="2825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Horizontal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834" y="3891788"/>
            <a:ext cx="2446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Vertical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9488" y="5086603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=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946659" y="4729819"/>
          <a:ext cx="441325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761697" y="4729819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252542" y="4729819"/>
          <a:ext cx="1320164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212816" y="5171947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*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5020">
              <a:lnSpc>
                <a:spcPct val="100000"/>
              </a:lnSpc>
              <a:spcBef>
                <a:spcPts val="100"/>
              </a:spcBef>
            </a:pPr>
            <a:r>
              <a:rPr dirty="0"/>
              <a:t>Sobel</a:t>
            </a:r>
            <a:r>
              <a:rPr spc="-90" dirty="0"/>
              <a:t> </a:t>
            </a:r>
            <a:r>
              <a:rPr dirty="0"/>
              <a:t>filter</a:t>
            </a:r>
            <a:r>
              <a:rPr spc="-90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7667" y="1325563"/>
            <a:ext cx="3576665" cy="47688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9267" y="1325563"/>
            <a:ext cx="3576665" cy="47688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065" y="1325563"/>
            <a:ext cx="3576665" cy="476888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58943" y="6086347"/>
            <a:ext cx="95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9568" y="6086347"/>
            <a:ext cx="231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01167" y="6086347"/>
            <a:ext cx="231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5020">
              <a:lnSpc>
                <a:spcPct val="100000"/>
              </a:lnSpc>
              <a:spcBef>
                <a:spcPts val="100"/>
              </a:spcBef>
            </a:pPr>
            <a:r>
              <a:rPr dirty="0"/>
              <a:t>Sobel</a:t>
            </a:r>
            <a:r>
              <a:rPr spc="-90" dirty="0"/>
              <a:t> </a:t>
            </a:r>
            <a:r>
              <a:rPr dirty="0"/>
              <a:t>filter</a:t>
            </a:r>
            <a:r>
              <a:rPr spc="-90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7667" y="1325563"/>
            <a:ext cx="3576665" cy="47688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9267" y="1325563"/>
            <a:ext cx="3576665" cy="47688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065" y="1325563"/>
            <a:ext cx="3576665" cy="476888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58943" y="6086347"/>
            <a:ext cx="95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7291" y="6086347"/>
            <a:ext cx="267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horizontal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6467" y="6086347"/>
            <a:ext cx="2342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vertical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5020">
              <a:lnSpc>
                <a:spcPct val="100000"/>
              </a:lnSpc>
              <a:spcBef>
                <a:spcPts val="100"/>
              </a:spcBef>
            </a:pPr>
            <a:r>
              <a:rPr dirty="0"/>
              <a:t>Sobel</a:t>
            </a:r>
            <a:r>
              <a:rPr spc="-90" dirty="0"/>
              <a:t> </a:t>
            </a:r>
            <a:r>
              <a:rPr dirty="0"/>
              <a:t>filter</a:t>
            </a:r>
            <a:r>
              <a:rPr spc="-90" dirty="0"/>
              <a:t> </a:t>
            </a: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7279" y="3462020"/>
            <a:ext cx="267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horizontal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1509" y="6382003"/>
            <a:ext cx="2342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vertical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96" y="2224798"/>
            <a:ext cx="4868134" cy="24584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23906" y="4690364"/>
            <a:ext cx="951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original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8574" y="995597"/>
            <a:ext cx="4861477" cy="24550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8574" y="3912308"/>
            <a:ext cx="4868129" cy="2458406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33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Several</a:t>
            </a:r>
            <a:r>
              <a:rPr spc="-185" dirty="0"/>
              <a:t> </a:t>
            </a:r>
            <a:r>
              <a:rPr spc="-10" dirty="0"/>
              <a:t>derivative</a:t>
            </a:r>
            <a:r>
              <a:rPr spc="-190" dirty="0"/>
              <a:t> </a:t>
            </a:r>
            <a:r>
              <a:rPr spc="-10" dirty="0"/>
              <a:t>filters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4084" y="2248915"/>
            <a:ext cx="813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Scharr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00464" y="1692513"/>
          <a:ext cx="1539239" cy="152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794344" y="1692513"/>
          <a:ext cx="1539239" cy="152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77764" y="2248915"/>
            <a:ext cx="708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Sobel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91755" y="1692513"/>
          <a:ext cx="1539239" cy="152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185636" y="1692513"/>
          <a:ext cx="1539239" cy="152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56560" y="4422140"/>
            <a:ext cx="92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Prewitt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177578" y="3864616"/>
          <a:ext cx="1539239" cy="152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171459" y="3864616"/>
          <a:ext cx="1539239" cy="152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446057" y="4419092"/>
            <a:ext cx="984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Roberts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056982" y="4116221"/>
          <a:ext cx="1026160" cy="101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050864" y="4116221"/>
          <a:ext cx="1026160" cy="101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585177" y="5821171"/>
            <a:ext cx="970915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75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derived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Sobel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filter?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5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3x3?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4435">
              <a:lnSpc>
                <a:spcPct val="100000"/>
              </a:lnSpc>
              <a:spcBef>
                <a:spcPts val="100"/>
              </a:spcBef>
            </a:pPr>
            <a:r>
              <a:rPr dirty="0"/>
              <a:t>Computing</a:t>
            </a:r>
            <a:r>
              <a:rPr spc="-135" dirty="0"/>
              <a:t> </a:t>
            </a:r>
            <a:r>
              <a:rPr dirty="0"/>
              <a:t>image</a:t>
            </a:r>
            <a:r>
              <a:rPr spc="-140" dirty="0"/>
              <a:t> </a:t>
            </a:r>
            <a:r>
              <a:rPr spc="-10" dirty="0"/>
              <a:t>gradients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177" y="1087628"/>
            <a:ext cx="501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latin typeface="Calibri"/>
                <a:cs typeface="Calibri"/>
              </a:rPr>
              <a:t>1.</a:t>
            </a:r>
            <a:r>
              <a:rPr sz="2400" dirty="0">
                <a:latin typeface="Calibri"/>
                <a:cs typeface="Calibri"/>
              </a:rPr>
              <a:t>	Select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favorite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derivative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filters.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02462" y="1705226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776" y="2208525"/>
            <a:ext cx="696516" cy="33039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63926" y="1705226"/>
          <a:ext cx="132016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6426" y="2230847"/>
            <a:ext cx="714376" cy="2857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5576</Words>
  <Application>Microsoft Office PowerPoint</Application>
  <PresentationFormat>Widescreen</PresentationFormat>
  <Paragraphs>3545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0" baseType="lpstr">
      <vt:lpstr>Arial MT</vt:lpstr>
      <vt:lpstr>Calibri</vt:lpstr>
      <vt:lpstr>Cambria Math</vt:lpstr>
      <vt:lpstr>Times New Roman</vt:lpstr>
      <vt:lpstr>Wingdings</vt:lpstr>
      <vt:lpstr>Office Theme</vt:lpstr>
      <vt:lpstr>Image Analysis Sem 1  AY 2024-2025</vt:lpstr>
      <vt:lpstr>Overview of today’s lecture</vt:lpstr>
      <vt:lpstr>Slide credits</vt:lpstr>
      <vt:lpstr>Types of image transformations</vt:lpstr>
      <vt:lpstr>What is an image?</vt:lpstr>
      <vt:lpstr>What is an image?</vt:lpstr>
      <vt:lpstr>What is an image?</vt:lpstr>
      <vt:lpstr>What is an image?</vt:lpstr>
      <vt:lpstr>What types of image transformations can we do?</vt:lpstr>
      <vt:lpstr>What types of image transformations can we do?</vt:lpstr>
      <vt:lpstr>What types of image filtering can we do?</vt:lpstr>
      <vt:lpstr>Point processing</vt:lpstr>
      <vt:lpstr>Examples of point processing darken lower contrast non-linear lower contrast</vt:lpstr>
      <vt:lpstr>How would you implement these? original</vt:lpstr>
      <vt:lpstr>How would you implement these? original</vt:lpstr>
      <vt:lpstr>How would you implement these? original</vt:lpstr>
      <vt:lpstr>How would you implement these? original</vt:lpstr>
      <vt:lpstr>How would you implement these? original</vt:lpstr>
      <vt:lpstr>How would you implement these? original</vt:lpstr>
      <vt:lpstr>How would you implement these? original</vt:lpstr>
      <vt:lpstr>How would you implement these? original</vt:lpstr>
      <vt:lpstr>Many other types of point processing</vt:lpstr>
      <vt:lpstr>Many other types of point processing</vt:lpstr>
      <vt:lpstr>Linear shift-invariant image filtering</vt:lpstr>
      <vt:lpstr>Linear shift-invariant image filtering</vt:lpstr>
      <vt:lpstr>Example: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Let’s run the box filter</vt:lpstr>
      <vt:lpstr>… and the result is</vt:lpstr>
      <vt:lpstr>Some more realistic examples</vt:lpstr>
      <vt:lpstr>Some more realistic examples</vt:lpstr>
      <vt:lpstr>Some more realistic examples</vt:lpstr>
      <vt:lpstr>Convolution</vt:lpstr>
      <vt:lpstr>Convolution for 1D continuous signals</vt:lpstr>
      <vt:lpstr>Convolution for 1D continuous signals</vt:lpstr>
      <vt:lpstr>Convolution for 2D discrete signals</vt:lpstr>
      <vt:lpstr>Convolution for 2D discrete signals</vt:lpstr>
      <vt:lpstr>Convolution vs correlation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A few more filters</vt:lpstr>
      <vt:lpstr>The Gaussian filter</vt:lpstr>
      <vt:lpstr>The Gaussian filter</vt:lpstr>
      <vt:lpstr>The Gaussian filter</vt:lpstr>
      <vt:lpstr>Gaussian filtering example</vt:lpstr>
      <vt:lpstr>Gaussian vs box filtering</vt:lpstr>
      <vt:lpstr>Gaussian vs box filtering</vt:lpstr>
      <vt:lpstr>How would you create a soft shadow effect?</vt:lpstr>
      <vt:lpstr>How would you create a soft shadow effect?</vt:lpstr>
      <vt:lpstr>Other filters</vt:lpstr>
      <vt:lpstr>Other filters</vt:lpstr>
      <vt:lpstr>Other filters</vt:lpstr>
      <vt:lpstr>Other filters</vt:lpstr>
      <vt:lpstr>Other filters</vt:lpstr>
      <vt:lpstr>Other filters</vt:lpstr>
      <vt:lpstr>Sharpening examples</vt:lpstr>
      <vt:lpstr>Sharpening examples</vt:lpstr>
      <vt:lpstr>Sharpening examples</vt:lpstr>
      <vt:lpstr>Sharpening examples</vt:lpstr>
      <vt:lpstr>Do not overdo it with sharpening</vt:lpstr>
      <vt:lpstr>Image gradients</vt:lpstr>
      <vt:lpstr>What are image edges?</vt:lpstr>
      <vt:lpstr>Detecting edges</vt:lpstr>
      <vt:lpstr>Detecting edges</vt:lpstr>
      <vt:lpstr>Detecting edges</vt:lpstr>
      <vt:lpstr>PowerPoint Presentation</vt:lpstr>
      <vt:lpstr>Finite differences</vt:lpstr>
      <vt:lpstr>Finite differences</vt:lpstr>
      <vt:lpstr>Finite differences</vt:lpstr>
      <vt:lpstr>The Sobel filter</vt:lpstr>
      <vt:lpstr>The Sobel filter</vt:lpstr>
      <vt:lpstr>The Sobel filter</vt:lpstr>
      <vt:lpstr>The Sobel filter</vt:lpstr>
      <vt:lpstr>Sobel filter example</vt:lpstr>
      <vt:lpstr>Sobel filter example</vt:lpstr>
      <vt:lpstr>Sobel filter example</vt:lpstr>
      <vt:lpstr>Several derivative filters</vt:lpstr>
      <vt:lpstr>Computing image gradients</vt:lpstr>
      <vt:lpstr>Computing image gradients</vt:lpstr>
      <vt:lpstr>Computing image gradients</vt:lpstr>
      <vt:lpstr>Image gradient example</vt:lpstr>
      <vt:lpstr>How do you find the edge of this signal?</vt:lpstr>
      <vt:lpstr>How do you find the edge of this signal?</vt:lpstr>
      <vt:lpstr>Differentiation is very sensitive to noise</vt:lpstr>
      <vt:lpstr>Derivative of Gaussian (DoG) filter</vt:lpstr>
      <vt:lpstr>Laplace filter</vt:lpstr>
      <vt:lpstr>Laplace filter</vt:lpstr>
      <vt:lpstr>Laplacian of Gaussian (LoG) filter</vt:lpstr>
      <vt:lpstr>Laplacian of Gaussian (LoG) filter</vt:lpstr>
      <vt:lpstr>Laplace and LoG filtering examples</vt:lpstr>
      <vt:lpstr>Laplacian of Gaussian vs Derivative of Gaussian</vt:lpstr>
      <vt:lpstr>Laplacian of Gaussian vs Derivative of Gaussian</vt:lpstr>
      <vt:lpstr>2D Gaussian filters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Analysis Sem 1  AY 2024-2025</dc:title>
  <dc:creator>Admin</dc:creator>
  <cp:lastModifiedBy>user39</cp:lastModifiedBy>
  <cp:revision>7</cp:revision>
  <dcterms:created xsi:type="dcterms:W3CDTF">2024-10-14T08:24:48Z</dcterms:created>
  <dcterms:modified xsi:type="dcterms:W3CDTF">2024-11-25T11:11:22Z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LastSaved">
    <vt:filetime>2024-10-14T00:00:00Z</vt:filetime>
  </property>
  <property fmtid="{D5CDD505-2E9C-101B-9397-08002B2CF9AE}" pid="4" name="Producer">
    <vt:lpwstr>macOS Version 12.5.1 (Build 21G83) Quartz PDFContext</vt:lpwstr>
  </property>
</Properties>
</file>